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7" r:id="rId3"/>
    <p:sldId id="268" r:id="rId4"/>
    <p:sldId id="628" r:id="rId5"/>
    <p:sldId id="656" r:id="rId6"/>
    <p:sldId id="696" r:id="rId7"/>
    <p:sldId id="707" r:id="rId8"/>
    <p:sldId id="680" r:id="rId9"/>
    <p:sldId id="699" r:id="rId10"/>
    <p:sldId id="708" r:id="rId11"/>
    <p:sldId id="701" r:id="rId12"/>
    <p:sldId id="709" r:id="rId13"/>
    <p:sldId id="710" r:id="rId14"/>
    <p:sldId id="691" r:id="rId15"/>
    <p:sldId id="702" r:id="rId16"/>
    <p:sldId id="711" r:id="rId17"/>
    <p:sldId id="705" r:id="rId18"/>
    <p:sldId id="682" r:id="rId19"/>
    <p:sldId id="694" r:id="rId20"/>
    <p:sldId id="672" r:id="rId21"/>
    <p:sldId id="6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94"/>
    <a:srgbClr val="BCDCF6"/>
    <a:srgbClr val="01B6EE"/>
    <a:srgbClr val="73C9DC"/>
    <a:srgbClr val="4E8FCD"/>
    <a:srgbClr val="008BD2"/>
    <a:srgbClr val="0F428C"/>
    <a:srgbClr val="FAD0CF"/>
    <a:srgbClr val="01B6ED"/>
    <a:srgbClr val="008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7" autoAdjust="0"/>
    <p:restoredTop sz="85206" autoAdjust="0"/>
  </p:normalViewPr>
  <p:slideViewPr>
    <p:cSldViewPr snapToGrid="0" snapToObjects="1">
      <p:cViewPr varScale="1">
        <p:scale>
          <a:sx n="91" d="100"/>
          <a:sy n="91" d="100"/>
        </p:scale>
        <p:origin x="19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69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02C166-8C0A-D5F5-4068-8A8BC56F76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A9348-8D07-45BE-F46E-90B3924D29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6FCE7-95A2-B04F-96F3-1F517A8038A1}" type="datetimeFigureOut">
              <a:rPr lang="en-KR" smtClean="0"/>
              <a:t>10/29/23</a:t>
            </a:fld>
            <a:endParaRPr lang="en-K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A7609-79AE-DF28-445C-0E096212FA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091CC-705C-6D42-8EA9-F7EA9FE20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C31B3-29A6-DE42-B9CD-F001CA004CDC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531947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676B2-F1D5-7C42-8690-5E1FEA9EA7C8}" type="datetimeFigureOut">
              <a:rPr lang="en-US" smtClean="0"/>
              <a:t>10/29/23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423EB-90F0-F342-8499-59A73EFCE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5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E899F0-DB6A-1B4E-BF39-7DB3DE553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FF6FC-D161-384D-B0E1-64885323B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70362"/>
            <a:ext cx="9144000" cy="976746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slide/headline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FA61A-BA8F-434D-A3E1-25F4A98AE2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12227"/>
            <a:ext cx="9144000" cy="130149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sub-line </a:t>
            </a:r>
            <a:br>
              <a:rPr lang="en-US" dirty="0"/>
            </a:br>
            <a:r>
              <a:rPr lang="en-US" dirty="0"/>
              <a:t>Project name | Date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69D2CF-5E26-6B4D-A34F-E5D93F86E5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930525"/>
            <a:ext cx="9144000" cy="49847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with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colour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MI key visual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0CAA697-C9B4-7145-9898-2575838C0A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3331" y="424517"/>
            <a:ext cx="2035954" cy="7250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7E23A4-23E2-E943-8BDE-16A2AAFDCF02}"/>
              </a:ext>
            </a:extLst>
          </p:cNvPr>
          <p:cNvGrpSpPr/>
          <p:nvPr userDrawn="1"/>
        </p:nvGrpSpPr>
        <p:grpSpPr>
          <a:xfrm>
            <a:off x="5424917" y="3799886"/>
            <a:ext cx="1347954" cy="141454"/>
            <a:chOff x="5424917" y="3799886"/>
            <a:chExt cx="1347954" cy="14145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FC9594-83F6-D144-9E4D-7EB49F8B3CB1}"/>
                </a:ext>
              </a:extLst>
            </p:cNvPr>
            <p:cNvSpPr/>
            <p:nvPr/>
          </p:nvSpPr>
          <p:spPr>
            <a:xfrm>
              <a:off x="6631417" y="3799886"/>
              <a:ext cx="141454" cy="141454"/>
            </a:xfrm>
            <a:prstGeom prst="ellipse">
              <a:avLst/>
            </a:prstGeom>
            <a:solidFill>
              <a:srgbClr val="BCDC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8D79A1-6A6D-D747-990B-3B515C94B794}"/>
                </a:ext>
              </a:extLst>
            </p:cNvPr>
            <p:cNvSpPr/>
            <p:nvPr/>
          </p:nvSpPr>
          <p:spPr>
            <a:xfrm>
              <a:off x="63901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2BAB8F-8508-6F4B-BDA8-B199223F9048}"/>
                </a:ext>
              </a:extLst>
            </p:cNvPr>
            <p:cNvSpPr/>
            <p:nvPr/>
          </p:nvSpPr>
          <p:spPr>
            <a:xfrm>
              <a:off x="6148817" y="3799886"/>
              <a:ext cx="141454" cy="141454"/>
            </a:xfrm>
            <a:prstGeom prst="ellipse">
              <a:avLst/>
            </a:prstGeom>
            <a:solidFill>
              <a:srgbClr val="73C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E2024D1-659B-F64F-87EF-FF55401933BB}"/>
                </a:ext>
              </a:extLst>
            </p:cNvPr>
            <p:cNvSpPr/>
            <p:nvPr/>
          </p:nvSpPr>
          <p:spPr>
            <a:xfrm>
              <a:off x="5907517" y="3799886"/>
              <a:ext cx="141454" cy="141454"/>
            </a:xfrm>
            <a:prstGeom prst="ellipse">
              <a:avLst/>
            </a:prstGeom>
            <a:solidFill>
              <a:srgbClr val="008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7480A29-100A-884B-8E20-4ED5E01F1BF2}"/>
                </a:ext>
              </a:extLst>
            </p:cNvPr>
            <p:cNvSpPr/>
            <p:nvPr/>
          </p:nvSpPr>
          <p:spPr>
            <a:xfrm>
              <a:off x="56662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9D5184E-BB8D-E146-A6D6-5ACCC4467DB9}"/>
                </a:ext>
              </a:extLst>
            </p:cNvPr>
            <p:cNvSpPr/>
            <p:nvPr/>
          </p:nvSpPr>
          <p:spPr>
            <a:xfrm>
              <a:off x="5424917" y="3799886"/>
              <a:ext cx="141454" cy="141454"/>
            </a:xfrm>
            <a:prstGeom prst="ellipse">
              <a:avLst/>
            </a:prstGeom>
            <a:solidFill>
              <a:srgbClr val="01B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69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EF0CB3-0DE0-C84C-9A4E-CA03BC2029F5}"/>
              </a:ext>
            </a:extLst>
          </p:cNvPr>
          <p:cNvSpPr/>
          <p:nvPr userDrawn="1"/>
        </p:nvSpPr>
        <p:spPr>
          <a:xfrm>
            <a:off x="6111279" y="1110407"/>
            <a:ext cx="5050420" cy="2500131"/>
          </a:xfrm>
          <a:prstGeom prst="rect">
            <a:avLst/>
          </a:prstGeom>
          <a:solidFill>
            <a:srgbClr val="4E8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7BEA52-9F13-594B-850F-DF911FC9AD9A}"/>
              </a:ext>
            </a:extLst>
          </p:cNvPr>
          <p:cNvSpPr/>
          <p:nvPr userDrawn="1"/>
        </p:nvSpPr>
        <p:spPr>
          <a:xfrm>
            <a:off x="1060859" y="3597954"/>
            <a:ext cx="5050420" cy="2500131"/>
          </a:xfrm>
          <a:prstGeom prst="rect">
            <a:avLst/>
          </a:prstGeom>
          <a:solidFill>
            <a:srgbClr val="73C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ADE11-361E-FB49-8D2F-DE354983F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41D2E8-5FCE-704C-A6EC-97ACED21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35684" y="1473347"/>
            <a:ext cx="4201610" cy="1781797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5A7C57-9811-E340-8A05-15A5C279AC9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471817" y="3965796"/>
            <a:ext cx="4201610" cy="1781797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7E308-AAEF-CF4B-AB67-1B4F1EF901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0859" y="1110407"/>
            <a:ext cx="5050420" cy="247999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178B35-AC64-A640-BE34-8D74BAFF91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1279" y="3597954"/>
            <a:ext cx="5050420" cy="247999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A36B2F6-5BAF-054B-9D2D-E5B5BB88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29 October 2023</a:t>
            </a:fld>
            <a:endParaRPr lang="en-US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53BE3F0-91CC-0843-AD5C-40BEB384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4BC849F-DA56-9E4D-817A-FFA6F412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B6C00D-4CF9-674C-8BDA-A77A06BA5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4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6560FD-3880-0E49-BC4C-247C8EE712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99447" y="1368775"/>
            <a:ext cx="5659624" cy="4112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0423" y="1396792"/>
            <a:ext cx="4622099" cy="1144701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Text slide with one photo,</a:t>
            </a:r>
            <a:br>
              <a:rPr lang="en-US" dirty="0"/>
            </a:br>
            <a:r>
              <a:rPr lang="en-US" dirty="0"/>
              <a:t>alternative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423" y="2693826"/>
            <a:ext cx="4622100" cy="276738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E8FA0AC-4352-864E-9FC4-0E194DA82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29 October 2023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D85015A-8FD4-7544-8C70-CDA09487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9072AF3-879A-014A-B657-2755441DE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3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6560FD-3880-0E49-BC4C-247C8EE712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0306" y="1368775"/>
            <a:ext cx="5665694" cy="22215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585" y="3746744"/>
            <a:ext cx="10056556" cy="503393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Text slide with two photos, alternative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585" y="4474211"/>
            <a:ext cx="10056556" cy="11433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1371600" indent="0">
              <a:buNone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30D56E9-EF9D-2041-B6EB-ADE4DA556E2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196283" y="1368775"/>
            <a:ext cx="5549153" cy="22215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736CCE7-926F-FF4C-84CC-7C163E61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75384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29 October 2023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92994DC-B89D-A849-A3C1-E4D5A205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Title of the presentation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453D76B-BDBB-AB45-B9AF-75C71231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83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6560FD-3880-0E49-BC4C-247C8EE712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4093" y="1130985"/>
            <a:ext cx="3696097" cy="22845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7024" y="3630609"/>
            <a:ext cx="7436223" cy="423267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Text slide with three photos, with three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247" y="4087906"/>
            <a:ext cx="2810435" cy="14325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1371600" indent="0">
              <a:buNone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30D56E9-EF9D-2041-B6EB-ADE4DA556E2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9755" y="1130985"/>
            <a:ext cx="3620069" cy="22845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869D3B0-6636-0D4A-B955-B854D3B03D17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19388" y="1130985"/>
            <a:ext cx="3620069" cy="22845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22C0EE6-FF86-F04C-94E4-4E1BF125FB7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03944" y="4087906"/>
            <a:ext cx="2810435" cy="14325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1371600" indent="0">
              <a:buNone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D3215A9-1BAF-9E4D-8BF8-F23105310D5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65642" y="4087906"/>
            <a:ext cx="2810435" cy="14325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 marL="1371600" indent="0">
              <a:buNone/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D839446-51BA-DC47-8271-30C92E53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29 October 2023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75A06F-74AF-1A43-955E-6E2470551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9FE3760-4B94-EE42-BD59-00360B36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06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552" y="2868428"/>
            <a:ext cx="10060112" cy="221272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27C8E9-8C6F-D840-9D97-C1ADEA241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8552" y="1929737"/>
            <a:ext cx="10054896" cy="624260"/>
          </a:xfrm>
        </p:spPr>
        <p:txBody>
          <a:bodyPr>
            <a:no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alternative or text only</a:t>
            </a:r>
          </a:p>
        </p:txBody>
      </p:sp>
    </p:spTree>
    <p:extLst>
      <p:ext uri="{BB962C8B-B14F-4D97-AF65-F5344CB8AC3E}">
        <p14:creationId xmlns:p14="http://schemas.microsoft.com/office/powerpoint/2010/main" val="3253663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E4C5472-BBA5-A949-BF0B-B2862278C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33DC67-2E7A-D249-99F3-A64CCE125AA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96737" y="1838902"/>
            <a:ext cx="8939646" cy="333577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table, chart, </a:t>
            </a:r>
            <a:r>
              <a:rPr lang="en-US" dirty="0" err="1"/>
              <a:t>grap</a:t>
            </a:r>
            <a:r>
              <a:rPr lang="en-US" dirty="0"/>
              <a:t> in the frame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4D5376-881F-1E4A-AF44-6431241776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EA93053-56AE-574E-B60D-33F4FA5A12E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29 October 2023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FAAE9E1-98F1-2340-9143-4425CDC477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EA6DFF7-213B-3D45-9DAE-43DF4DEACC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937" y="2841113"/>
            <a:ext cx="7179582" cy="785528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Transition slide,</a:t>
            </a:r>
            <a:br>
              <a:rPr lang="en-US" dirty="0"/>
            </a:br>
            <a:r>
              <a:rPr lang="en-US" dirty="0"/>
              <a:t>can also be used as quotation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39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2300" y="2778767"/>
            <a:ext cx="7179582" cy="785528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Transition slide,</a:t>
            </a:r>
            <a:br>
              <a:rPr lang="en-US" dirty="0"/>
            </a:br>
            <a:r>
              <a:rPr lang="en-US" dirty="0"/>
              <a:t>can also be used as quotation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80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585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E43B8B-25F1-F344-B42F-06AB6E3B6A72}"/>
              </a:ext>
            </a:extLst>
          </p:cNvPr>
          <p:cNvSpPr/>
          <p:nvPr userDrawn="1"/>
        </p:nvSpPr>
        <p:spPr>
          <a:xfrm>
            <a:off x="0" y="1070937"/>
            <a:ext cx="12192000" cy="5787063"/>
          </a:xfrm>
          <a:prstGeom prst="rect">
            <a:avLst/>
          </a:prstGeom>
          <a:solidFill>
            <a:srgbClr val="CC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ED53D-E33E-0B48-A0D5-351897961CA2}"/>
              </a:ext>
            </a:extLst>
          </p:cNvPr>
          <p:cNvSpPr txBox="1"/>
          <p:nvPr userDrawn="1"/>
        </p:nvSpPr>
        <p:spPr>
          <a:xfrm>
            <a:off x="3027328" y="5363522"/>
            <a:ext cx="61373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600" b="1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Mekong Institute</a:t>
            </a:r>
          </a:p>
          <a:p>
            <a:pPr marL="0" marR="0" algn="ctr">
              <a:spcBef>
                <a:spcPts val="0"/>
              </a:spcBef>
            </a:pP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123 </a:t>
            </a:r>
            <a:r>
              <a:rPr lang="en-US" sz="1200" b="0" i="0" kern="100" dirty="0" err="1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Mittraphap</a:t>
            </a: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Rd., Muang District, </a:t>
            </a:r>
            <a:r>
              <a:rPr lang="en-US" sz="1200" b="0" i="0" kern="100" dirty="0" err="1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Khon</a:t>
            </a: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b="0" i="0" kern="100" dirty="0" err="1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Kaen</a:t>
            </a: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40002, THAILAND  </a:t>
            </a:r>
          </a:p>
          <a:p>
            <a:pPr marL="0" marR="0" algn="ctr">
              <a:spcBef>
                <a:spcPts val="0"/>
              </a:spcBef>
            </a:pP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Tel.  : +66 (0) 4320 2411</a:t>
            </a:r>
            <a:b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Fax. : +66 (0) 4320 3656</a:t>
            </a:r>
            <a:b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200" b="0" i="0" kern="100" dirty="0">
                <a:solidFill>
                  <a:srgbClr val="0F428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 : information@mekonginstitute.org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C836DB-F088-0249-B842-2553B442EAD0}"/>
              </a:ext>
            </a:extLst>
          </p:cNvPr>
          <p:cNvSpPr/>
          <p:nvPr userDrawn="1"/>
        </p:nvSpPr>
        <p:spPr>
          <a:xfrm>
            <a:off x="0" y="2317"/>
            <a:ext cx="12192000" cy="4105054"/>
          </a:xfrm>
          <a:prstGeom prst="rect">
            <a:avLst/>
          </a:prstGeom>
          <a:solidFill>
            <a:srgbClr val="00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43A378-9152-644D-A594-50118E3F1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2557" y="929925"/>
            <a:ext cx="2063702" cy="7349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CC506C-EF80-884D-A860-178EE160D68B}"/>
              </a:ext>
            </a:extLst>
          </p:cNvPr>
          <p:cNvSpPr txBox="1"/>
          <p:nvPr userDrawn="1"/>
        </p:nvSpPr>
        <p:spPr>
          <a:xfrm>
            <a:off x="6814937" y="4430766"/>
            <a:ext cx="1454565" cy="276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>
                <a:solidFill>
                  <a:srgbClr val="0F42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Mekong Institute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22B04-515E-6242-A0C4-4BA729995080}"/>
              </a:ext>
            </a:extLst>
          </p:cNvPr>
          <p:cNvSpPr txBox="1"/>
          <p:nvPr userDrawn="1"/>
        </p:nvSpPr>
        <p:spPr>
          <a:xfrm>
            <a:off x="4471922" y="4430766"/>
            <a:ext cx="1712969" cy="276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0F42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mekonginstitute.org</a:t>
            </a:r>
            <a:endParaRPr lang="en-US" sz="1200" b="1" i="0" dirty="0">
              <a:solidFill>
                <a:srgbClr val="0F428C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87265A-551B-ED4C-B2AD-F0F5017BF3C4}"/>
              </a:ext>
            </a:extLst>
          </p:cNvPr>
          <p:cNvSpPr txBox="1"/>
          <p:nvPr userDrawn="1"/>
        </p:nvSpPr>
        <p:spPr>
          <a:xfrm>
            <a:off x="2300918" y="4430766"/>
            <a:ext cx="1712969" cy="276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0F42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mekonginstitute.org</a:t>
            </a:r>
            <a:endParaRPr lang="en-US" sz="1200" b="1" i="0" dirty="0">
              <a:solidFill>
                <a:srgbClr val="0F428C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3F327C-0DF9-CD40-99CF-B58A35EADC17}"/>
              </a:ext>
            </a:extLst>
          </p:cNvPr>
          <p:cNvSpPr txBox="1"/>
          <p:nvPr userDrawn="1"/>
        </p:nvSpPr>
        <p:spPr>
          <a:xfrm>
            <a:off x="8899549" y="4430766"/>
            <a:ext cx="1366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0F42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MekongInstitute</a:t>
            </a:r>
            <a:endParaRPr lang="en-US" sz="1200" b="1" i="0" dirty="0">
              <a:solidFill>
                <a:srgbClr val="0F428C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C6D5D1-4E3D-1A41-AEDB-E49B20EFC410}"/>
              </a:ext>
            </a:extLst>
          </p:cNvPr>
          <p:cNvGrpSpPr/>
          <p:nvPr userDrawn="1"/>
        </p:nvGrpSpPr>
        <p:grpSpPr>
          <a:xfrm>
            <a:off x="9216541" y="3801190"/>
            <a:ext cx="538298" cy="538298"/>
            <a:chOff x="9216541" y="3801190"/>
            <a:chExt cx="538298" cy="53829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12DA9A5-6DCC-3F43-B00D-8FCA453BAF3A}"/>
                </a:ext>
              </a:extLst>
            </p:cNvPr>
            <p:cNvSpPr/>
            <p:nvPr/>
          </p:nvSpPr>
          <p:spPr>
            <a:xfrm>
              <a:off x="9216541" y="3801190"/>
              <a:ext cx="538298" cy="538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4B86F3F-0084-9347-91BE-C27C46A72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97866" y="3943599"/>
              <a:ext cx="377762" cy="30335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EB56A7-A0C4-A745-B8FB-926DE945A0C1}"/>
              </a:ext>
            </a:extLst>
          </p:cNvPr>
          <p:cNvGrpSpPr/>
          <p:nvPr userDrawn="1"/>
        </p:nvGrpSpPr>
        <p:grpSpPr>
          <a:xfrm>
            <a:off x="5050812" y="3801896"/>
            <a:ext cx="538038" cy="531425"/>
            <a:chOff x="5050812" y="3801896"/>
            <a:chExt cx="538038" cy="531425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FB3CE61-B1CB-B74B-931E-F49AF5F4830B}"/>
                </a:ext>
              </a:extLst>
            </p:cNvPr>
            <p:cNvSpPr/>
            <p:nvPr/>
          </p:nvSpPr>
          <p:spPr>
            <a:xfrm>
              <a:off x="5050812" y="3801896"/>
              <a:ext cx="538038" cy="5314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2E5AEA2-DDC2-8148-B168-8756C0E0E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6302" y="3830755"/>
              <a:ext cx="485967" cy="50115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891F93-A878-4040-92C7-3FBB2569359B}"/>
              </a:ext>
            </a:extLst>
          </p:cNvPr>
          <p:cNvGrpSpPr/>
          <p:nvPr userDrawn="1"/>
        </p:nvGrpSpPr>
        <p:grpSpPr>
          <a:xfrm>
            <a:off x="2834970" y="3801451"/>
            <a:ext cx="538037" cy="538037"/>
            <a:chOff x="2834970" y="3801451"/>
            <a:chExt cx="538037" cy="53803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592AF78-1262-B94F-9084-5D13A434D74A}"/>
                </a:ext>
              </a:extLst>
            </p:cNvPr>
            <p:cNvSpPr/>
            <p:nvPr/>
          </p:nvSpPr>
          <p:spPr>
            <a:xfrm>
              <a:off x="2834970" y="3801451"/>
              <a:ext cx="538037" cy="5380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6962B5E-CAE8-C843-8BD2-2F912FC7B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73590" y="3829303"/>
              <a:ext cx="460795" cy="47519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B72BB-350E-D846-843B-5CDACB5CD0F9}"/>
              </a:ext>
            </a:extLst>
          </p:cNvPr>
          <p:cNvGrpSpPr/>
          <p:nvPr userDrawn="1"/>
        </p:nvGrpSpPr>
        <p:grpSpPr>
          <a:xfrm>
            <a:off x="7285078" y="3801190"/>
            <a:ext cx="538038" cy="531425"/>
            <a:chOff x="7285078" y="3801190"/>
            <a:chExt cx="538038" cy="531425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592742C-E5A5-9648-BCE4-B9FB78F24353}"/>
                </a:ext>
              </a:extLst>
            </p:cNvPr>
            <p:cNvSpPr/>
            <p:nvPr/>
          </p:nvSpPr>
          <p:spPr>
            <a:xfrm>
              <a:off x="7285078" y="3801190"/>
              <a:ext cx="538038" cy="5314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41C66A4-7859-A74A-B216-68DE096EB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7316" y="3820122"/>
              <a:ext cx="493562" cy="493562"/>
            </a:xfrm>
            <a:prstGeom prst="rect">
              <a:avLst/>
            </a:prstGeom>
          </p:spPr>
        </p:pic>
      </p:grpSp>
      <p:sp>
        <p:nvSpPr>
          <p:cNvPr id="29" name="Title 28">
            <a:extLst>
              <a:ext uri="{FF2B5EF4-FFF2-40B4-BE49-F238E27FC236}">
                <a16:creationId xmlns:a16="http://schemas.microsoft.com/office/drawing/2014/main" id="{5736BA04-3144-4D46-94D5-34AB5DCD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620" y="2320620"/>
            <a:ext cx="6183687" cy="89953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89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FF6FC-D161-384D-B0E1-64885323B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45030" y="2378362"/>
            <a:ext cx="4974037" cy="976746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slide/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FA61A-BA8F-434D-A3E1-25F4A98AE2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45030" y="4820227"/>
            <a:ext cx="4974037" cy="7169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sub-line </a:t>
            </a:r>
            <a:br>
              <a:rPr lang="en-US" dirty="0"/>
            </a:br>
            <a:r>
              <a:rPr lang="en-US" dirty="0"/>
              <a:t>Project name | Date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69D2CF-5E26-6B4D-A34F-E5D93F86E5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5030" y="3438525"/>
            <a:ext cx="4974037" cy="49847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with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colour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MI key visual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8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E899F0-DB6A-1B4E-BF39-7DB3DE553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FF6FC-D161-384D-B0E1-64885323B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70362"/>
            <a:ext cx="9144000" cy="976746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slide/headline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FA61A-BA8F-434D-A3E1-25F4A98AE2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12227"/>
            <a:ext cx="9144000" cy="130149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the sub-line </a:t>
            </a:r>
            <a:br>
              <a:rPr lang="en-US" dirty="0"/>
            </a:br>
            <a:r>
              <a:rPr lang="en-US" dirty="0"/>
              <a:t>Project name | Date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69D2CF-5E26-6B4D-A34F-E5D93F86E5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930525"/>
            <a:ext cx="9144000" cy="49847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with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colour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MI key visual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0CAA697-C9B4-7145-9898-2575838C0A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3331" y="424517"/>
            <a:ext cx="2035954" cy="7250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7E23A4-23E2-E943-8BDE-16A2AAFDCF02}"/>
              </a:ext>
            </a:extLst>
          </p:cNvPr>
          <p:cNvGrpSpPr/>
          <p:nvPr userDrawn="1"/>
        </p:nvGrpSpPr>
        <p:grpSpPr>
          <a:xfrm>
            <a:off x="5424917" y="3799886"/>
            <a:ext cx="1347954" cy="141454"/>
            <a:chOff x="5424917" y="3799886"/>
            <a:chExt cx="1347954" cy="14145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FC9594-83F6-D144-9E4D-7EB49F8B3CB1}"/>
                </a:ext>
              </a:extLst>
            </p:cNvPr>
            <p:cNvSpPr/>
            <p:nvPr/>
          </p:nvSpPr>
          <p:spPr>
            <a:xfrm>
              <a:off x="6631417" y="3799886"/>
              <a:ext cx="141454" cy="14145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8D79A1-6A6D-D747-990B-3B515C94B794}"/>
                </a:ext>
              </a:extLst>
            </p:cNvPr>
            <p:cNvSpPr/>
            <p:nvPr/>
          </p:nvSpPr>
          <p:spPr>
            <a:xfrm>
              <a:off x="6390117" y="3799886"/>
              <a:ext cx="141454" cy="14145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2BAB8F-8508-6F4B-BDA8-B199223F9048}"/>
                </a:ext>
              </a:extLst>
            </p:cNvPr>
            <p:cNvSpPr/>
            <p:nvPr/>
          </p:nvSpPr>
          <p:spPr>
            <a:xfrm>
              <a:off x="6148817" y="3799886"/>
              <a:ext cx="141454" cy="14145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E2024D1-659B-F64F-87EF-FF55401933BB}"/>
                </a:ext>
              </a:extLst>
            </p:cNvPr>
            <p:cNvSpPr/>
            <p:nvPr/>
          </p:nvSpPr>
          <p:spPr>
            <a:xfrm>
              <a:off x="5907517" y="3799886"/>
              <a:ext cx="141454" cy="1414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7480A29-100A-884B-8E20-4ED5E01F1BF2}"/>
                </a:ext>
              </a:extLst>
            </p:cNvPr>
            <p:cNvSpPr/>
            <p:nvPr/>
          </p:nvSpPr>
          <p:spPr>
            <a:xfrm>
              <a:off x="5666217" y="3799886"/>
              <a:ext cx="141454" cy="14145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9D5184E-BB8D-E146-A6D6-5ACCC4467DB9}"/>
                </a:ext>
              </a:extLst>
            </p:cNvPr>
            <p:cNvSpPr/>
            <p:nvPr/>
          </p:nvSpPr>
          <p:spPr>
            <a:xfrm>
              <a:off x="5424917" y="3799886"/>
              <a:ext cx="141454" cy="14145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77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506ADB-BA3C-1145-ACC9-4E4E55733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782" y="-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50D07E-872A-944A-A081-BA79CA97A5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4845" y="2745436"/>
            <a:ext cx="1853991" cy="132556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2512F4C-B0D6-A64D-AD6C-9F4E842D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29 October 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7DFDBD4-EC0B-7948-A5C2-76830F97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07844B-4344-2847-883B-D9F5FD90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1E55B7-28E9-2B45-A8D2-D208F19F0E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6E0FA4-3B8C-B841-8501-93F25F8EAF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2104" y="1948293"/>
            <a:ext cx="7482032" cy="32527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245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A3FD9F-77CA-4444-9972-75AB9F4DF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50D07E-872A-944A-A081-BA79CA97A5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6549" y="1650533"/>
            <a:ext cx="1853991" cy="647198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2512F4C-B0D6-A64D-AD6C-9F4E842D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29 October 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7DFDBD4-EC0B-7948-A5C2-76830F97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07844B-4344-2847-883B-D9F5FD90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1E55B7-28E9-2B45-A8D2-D208F19F0E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6E0FA4-3B8C-B841-8501-93F25F8EAF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6550" y="2631688"/>
            <a:ext cx="4045056" cy="25757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CF7B6ADC-39C9-EB42-AED1-D6F7B77040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9559" y="2631688"/>
            <a:ext cx="4045056" cy="25757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313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8880" y="1277937"/>
            <a:ext cx="9097703" cy="624260"/>
          </a:xfrm>
        </p:spPr>
        <p:txBody>
          <a:bodyPr>
            <a:no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alternative or text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881" y="2176041"/>
            <a:ext cx="9097702" cy="306729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CF8310-41B6-8941-8F29-4EB56B6511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BF42BD2-868E-0E43-9E7F-95F2629C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29 October 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868FAAB-6AF4-F54A-AC95-A1AC2788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C806217-72B2-2349-871F-C26263D2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2CCC6C7-C0C3-F649-8348-74854ADC7F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9D8F2-2406-E340-957B-713C61620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8133" y="1277937"/>
            <a:ext cx="9676430" cy="624260"/>
          </a:xfrm>
        </p:spPr>
        <p:txBody>
          <a:bodyPr>
            <a:no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alternative or text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CB05-0C60-7240-B1B2-B38BFAE5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133" y="2201008"/>
            <a:ext cx="4597082" cy="322645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ADE11-361E-FB49-8D2F-DE354983F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A1A47F-F7AA-1D4F-9F0C-7EE76BDC320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57682" y="2201008"/>
            <a:ext cx="4166886" cy="322645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324517-7BF2-2C42-A30F-0A14B30B5F69}"/>
              </a:ext>
            </a:extLst>
          </p:cNvPr>
          <p:cNvCxnSpPr>
            <a:cxnSpLocks/>
          </p:cNvCxnSpPr>
          <p:nvPr userDrawn="1"/>
        </p:nvCxnSpPr>
        <p:spPr>
          <a:xfrm>
            <a:off x="6281194" y="2212583"/>
            <a:ext cx="0" cy="34116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609AAD8-6182-FF47-919A-E2343B9F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29 October 2023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735F5E4-DA37-724F-8EE3-FBEC80B0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92D9DCB-CED3-524B-BF4C-EB85B1F7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2B6C00D-4CF9-674C-8BDA-A77A06BA5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AFBA55-4F55-6743-9380-2A9D1F3580DE}"/>
              </a:ext>
            </a:extLst>
          </p:cNvPr>
          <p:cNvSpPr/>
          <p:nvPr userDrawn="1"/>
        </p:nvSpPr>
        <p:spPr>
          <a:xfrm>
            <a:off x="447699" y="1443092"/>
            <a:ext cx="3645798" cy="3645798"/>
          </a:xfrm>
          <a:prstGeom prst="ellipse">
            <a:avLst/>
          </a:prstGeom>
          <a:solidFill>
            <a:srgbClr val="4E8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923D41-9F86-3A41-BC36-7F15FACD85AA}"/>
              </a:ext>
            </a:extLst>
          </p:cNvPr>
          <p:cNvSpPr/>
          <p:nvPr userDrawn="1"/>
        </p:nvSpPr>
        <p:spPr>
          <a:xfrm>
            <a:off x="4274805" y="1443092"/>
            <a:ext cx="3645798" cy="3645798"/>
          </a:xfrm>
          <a:prstGeom prst="ellipse">
            <a:avLst/>
          </a:prstGeom>
          <a:solidFill>
            <a:srgbClr val="01B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6C0D53-6114-3449-B7A3-B36BBBE036AF}"/>
              </a:ext>
            </a:extLst>
          </p:cNvPr>
          <p:cNvSpPr/>
          <p:nvPr userDrawn="1"/>
        </p:nvSpPr>
        <p:spPr>
          <a:xfrm>
            <a:off x="8101911" y="1443092"/>
            <a:ext cx="3645798" cy="3645798"/>
          </a:xfrm>
          <a:prstGeom prst="ellipse">
            <a:avLst/>
          </a:prstGeom>
          <a:solidFill>
            <a:srgbClr val="4E8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ADE11-361E-FB49-8D2F-DE354983F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41D2E8-5FCE-704C-A6EC-97ACED21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73198C9-6D1B-8B48-9307-96797BB458C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689420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D8F5D81-65F8-334E-A0DD-C942F8584CE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539053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FF4F515-FC08-1E45-B38A-AE951682D2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29 October 2023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6BE817A0-A2BC-9C45-B27A-BF0611E7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55CFFA8-66AA-EC42-B308-3A32F3BA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2B6C00D-4CF9-674C-8BDA-A77A06BA5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AFBA55-4F55-6743-9380-2A9D1F3580DE}"/>
              </a:ext>
            </a:extLst>
          </p:cNvPr>
          <p:cNvSpPr/>
          <p:nvPr userDrawn="1"/>
        </p:nvSpPr>
        <p:spPr>
          <a:xfrm>
            <a:off x="447699" y="1443092"/>
            <a:ext cx="3645798" cy="3645798"/>
          </a:xfrm>
          <a:prstGeom prst="ellipse">
            <a:avLst/>
          </a:prstGeom>
          <a:noFill/>
          <a:ln w="19050">
            <a:solidFill>
              <a:srgbClr val="4E8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923D41-9F86-3A41-BC36-7F15FACD85AA}"/>
              </a:ext>
            </a:extLst>
          </p:cNvPr>
          <p:cNvSpPr/>
          <p:nvPr userDrawn="1"/>
        </p:nvSpPr>
        <p:spPr>
          <a:xfrm>
            <a:off x="4274805" y="1443092"/>
            <a:ext cx="3645798" cy="3645798"/>
          </a:xfrm>
          <a:prstGeom prst="ellipse">
            <a:avLst/>
          </a:prstGeom>
          <a:noFill/>
          <a:ln w="19050">
            <a:solidFill>
              <a:srgbClr val="01B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6C0D53-6114-3449-B7A3-B36BBBE036AF}"/>
              </a:ext>
            </a:extLst>
          </p:cNvPr>
          <p:cNvSpPr/>
          <p:nvPr userDrawn="1"/>
        </p:nvSpPr>
        <p:spPr>
          <a:xfrm>
            <a:off x="8101911" y="1443092"/>
            <a:ext cx="3645798" cy="3645798"/>
          </a:xfrm>
          <a:prstGeom prst="ellipse">
            <a:avLst/>
          </a:prstGeom>
          <a:noFill/>
          <a:ln w="19050">
            <a:solidFill>
              <a:srgbClr val="4E8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6ADE11-361E-FB49-8D2F-DE354983F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4615" y="436093"/>
            <a:ext cx="1473094" cy="524606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E41D2E8-5FCE-704C-A6EC-97ACED21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73198C9-6D1B-8B48-9307-96797BB458C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689420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D8F5D81-65F8-334E-A0DD-C942F8584CE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539053" y="2195758"/>
            <a:ext cx="2771513" cy="214046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FC01525-2EED-994C-A5C7-15607F6F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3950" y="6188675"/>
            <a:ext cx="1266220" cy="365125"/>
          </a:xfrm>
        </p:spPr>
        <p:txBody>
          <a:bodyPr/>
          <a:lstStyle>
            <a:lvl1pPr algn="ctr">
              <a:defRPr/>
            </a:lvl1pPr>
          </a:lstStyle>
          <a:p>
            <a:fld id="{D65460C0-EAAC-224C-BF9C-B28038AF74D0}" type="datetime3">
              <a:rPr lang="en-US" smtClean="0"/>
              <a:pPr/>
              <a:t>29 October 2023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2B244ED-7FB9-7B47-9F08-C5FBBD0A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19334" y="6188675"/>
            <a:ext cx="1892461" cy="365125"/>
          </a:xfrm>
        </p:spPr>
        <p:txBody>
          <a:bodyPr/>
          <a:lstStyle/>
          <a:p>
            <a:pPr algn="l"/>
            <a:r>
              <a:rPr lang="en-US" dirty="0"/>
              <a:t>Title of the presentation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0F37D99-6C5A-8840-A8A8-98F2BF27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9539" y="6188675"/>
            <a:ext cx="1002204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 dirty="0"/>
              <a:t> </a:t>
            </a:r>
            <a:r>
              <a:rPr lang="en-US" dirty="0"/>
              <a:t>page </a:t>
            </a:r>
            <a:fld id="{EEDE5E84-8F4A-6B40-BE6C-6DAF3A79C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5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EA89F-2919-1A4F-9F2E-A3BFA833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A406B-46FD-F44D-8DB5-9633ADB70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E11AD-A81B-D144-AFDC-F1F6606EF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7C802-5A4C-A949-8DEC-8EC47AA8E537}" type="datetime3">
              <a:rPr lang="en-US" smtClean="0"/>
              <a:t>29 October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84C12-A063-524A-B743-6FCC1C748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Tital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E1F03-3E23-B74B-B389-A1091143D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E5E84-8F4A-6B40-BE6C-6DAF3A79C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4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70" r:id="rId3"/>
    <p:sldLayoutId id="2147483672" r:id="rId4"/>
    <p:sldLayoutId id="2147483673" r:id="rId5"/>
    <p:sldLayoutId id="2147483650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74" r:id="rId15"/>
    <p:sldLayoutId id="2147483675" r:id="rId16"/>
    <p:sldLayoutId id="2147483676" r:id="rId17"/>
    <p:sldLayoutId id="2147483668" r:id="rId18"/>
    <p:sldLayoutId id="2147483696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observatoriturisme.barcelona/en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5F1BF3-7670-F346-B3ED-88396A4F21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Sustainable &amp; Smart Tourism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4AE8C3A-CB2F-844C-883B-A0B403A9CB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Organized by Mekong Institute (MI) </a:t>
            </a:r>
          </a:p>
          <a:p>
            <a:r>
              <a:rPr lang="en-US" dirty="0"/>
              <a:t>	Funded by Mekong – Korea Cooperation Fund (MKCF)											</a:t>
            </a:r>
          </a:p>
          <a:p>
            <a:r>
              <a:rPr lang="en-US" dirty="0"/>
              <a:t>    November 2023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46D958-B62E-5842-99C8-85A028B27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Training Program</a:t>
            </a:r>
          </a:p>
        </p:txBody>
      </p:sp>
    </p:spTree>
    <p:extLst>
      <p:ext uri="{BB962C8B-B14F-4D97-AF65-F5344CB8AC3E}">
        <p14:creationId xmlns:p14="http://schemas.microsoft.com/office/powerpoint/2010/main" val="1751610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6" y="1547509"/>
            <a:ext cx="11860307" cy="900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 Nova" panose="020B0504020202020204" pitchFamily="34" charset="0"/>
              </a:rPr>
              <a:t>Some indicators are created for areas that are considered important to be monitored. Here below are some common areas of interest on a global level. (2)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10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961317"/>
            <a:ext cx="7436223" cy="423267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Categories &amp; Variety of Indicators</a:t>
            </a:r>
          </a:p>
        </p:txBody>
      </p:sp>
      <p:pic>
        <p:nvPicPr>
          <p:cNvPr id="5" name="Picture 4" descr="A group of different colored shapes&#10;&#10;Description automatically generated with medium confidence">
            <a:extLst>
              <a:ext uri="{FF2B5EF4-FFF2-40B4-BE49-F238E27FC236}">
                <a16:creationId xmlns:a16="http://schemas.microsoft.com/office/drawing/2014/main" id="{CDCA8F54-94CD-1343-3D29-CBD3717B1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765" y="2544949"/>
            <a:ext cx="7772400" cy="33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2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802" y="1545914"/>
            <a:ext cx="11860307" cy="562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 Nova" panose="020B0504020202020204" pitchFamily="34" charset="0"/>
              </a:rPr>
              <a:t>Example (1): EU employment in Tourism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11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961317"/>
            <a:ext cx="7436223" cy="423267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Categories &amp; Variety of Indicators</a:t>
            </a:r>
          </a:p>
        </p:txBody>
      </p:sp>
      <p:pic>
        <p:nvPicPr>
          <p:cNvPr id="10" name="Picture 9" descr="A blue and orange chart with white text&#10;&#10;Description automatically generated">
            <a:extLst>
              <a:ext uri="{FF2B5EF4-FFF2-40B4-BE49-F238E27FC236}">
                <a16:creationId xmlns:a16="http://schemas.microsoft.com/office/drawing/2014/main" id="{BCD4E328-16D1-B319-CBE3-BE01770C7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568" y="2102923"/>
            <a:ext cx="6839634" cy="415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3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12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721" y="300136"/>
            <a:ext cx="7436223" cy="423267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Categories &amp; Variety of Indicators</a:t>
            </a:r>
          </a:p>
        </p:txBody>
      </p:sp>
      <p:pic>
        <p:nvPicPr>
          <p:cNvPr id="5" name="Picture 4" descr="A screen shot of a chart&#10;&#10;Description automatically generated">
            <a:extLst>
              <a:ext uri="{FF2B5EF4-FFF2-40B4-BE49-F238E27FC236}">
                <a16:creationId xmlns:a16="http://schemas.microsoft.com/office/drawing/2014/main" id="{D4B829C0-398C-E17F-11B1-9EDB107F1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964" y="842780"/>
            <a:ext cx="10145036" cy="579568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19312"/>
            <a:ext cx="2433711" cy="2264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>
                <a:latin typeface="Arial Nova" panose="020B0504020202020204" pitchFamily="34" charset="0"/>
              </a:rPr>
              <a:t>Example (2): MALAGA - SPAIN </a:t>
            </a:r>
          </a:p>
          <a:p>
            <a:pPr marL="0" indent="0">
              <a:buNone/>
            </a:pPr>
            <a:r>
              <a:rPr lang="en-US" sz="2100" dirty="0">
                <a:latin typeface="Arial Nova" panose="020B0504020202020204" pitchFamily="34" charset="0"/>
              </a:rPr>
              <a:t>Waste Management Indicators</a:t>
            </a:r>
          </a:p>
        </p:txBody>
      </p:sp>
    </p:spTree>
    <p:extLst>
      <p:ext uri="{BB962C8B-B14F-4D97-AF65-F5344CB8AC3E}">
        <p14:creationId xmlns:p14="http://schemas.microsoft.com/office/powerpoint/2010/main" val="292639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6" y="1208290"/>
            <a:ext cx="11860307" cy="562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 Nova" panose="020B0504020202020204" pitchFamily="34" charset="0"/>
              </a:rPr>
              <a:t>Example (3): Residents’ Satisfaction – Algarve PORTUGAL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13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924" y="665895"/>
            <a:ext cx="7436223" cy="423267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Categories &amp; Variety of Indicators</a:t>
            </a:r>
          </a:p>
        </p:txBody>
      </p:sp>
      <p:pic>
        <p:nvPicPr>
          <p:cNvPr id="5" name="Picture 4" descr="A graph of blue bars&#10;&#10;Description automatically generated">
            <a:extLst>
              <a:ext uri="{FF2B5EF4-FFF2-40B4-BE49-F238E27FC236}">
                <a16:creationId xmlns:a16="http://schemas.microsoft.com/office/drawing/2014/main" id="{FAD00EA1-FD8C-E4A0-5027-4728CEE2B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692" y="1890376"/>
            <a:ext cx="8456312" cy="43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79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693" y="1737113"/>
            <a:ext cx="11860307" cy="143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 Nova" panose="020B0504020202020204" pitchFamily="34" charset="0"/>
              </a:rPr>
              <a:t>First there must be an open discussion among all stakeholders, including community bodies and experts, about what are the major sensitive areas that may need to be monitored.</a:t>
            </a:r>
          </a:p>
          <a:p>
            <a:pPr marL="0" indent="0">
              <a:buNone/>
            </a:pPr>
            <a:r>
              <a:rPr lang="en-US" sz="2200" dirty="0">
                <a:latin typeface="Arial Nova" panose="020B0504020202020204" pitchFamily="34" charset="0"/>
              </a:rPr>
              <a:t>A local or regional DMO can play a key role on that.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14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960" y="911434"/>
            <a:ext cx="7436223" cy="423267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Selecting the proper Indicators for your Place</a:t>
            </a:r>
          </a:p>
        </p:txBody>
      </p:sp>
      <p:pic>
        <p:nvPicPr>
          <p:cNvPr id="5" name="Picture 4" descr="A diagram of a company&#10;&#10;Description automatically generated">
            <a:extLst>
              <a:ext uri="{FF2B5EF4-FFF2-40B4-BE49-F238E27FC236}">
                <a16:creationId xmlns:a16="http://schemas.microsoft.com/office/drawing/2014/main" id="{15CE4208-DE0E-13EB-EDC6-EE3053CD5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070" y="2335238"/>
            <a:ext cx="6059311" cy="4438222"/>
          </a:xfrm>
          <a:prstGeom prst="rect">
            <a:avLst/>
          </a:prstGeom>
        </p:spPr>
      </p:pic>
      <p:pic>
        <p:nvPicPr>
          <p:cNvPr id="7" name="Picture 6" descr="A logo with mountains in the background&#10;&#10;Description automatically generated">
            <a:extLst>
              <a:ext uri="{FF2B5EF4-FFF2-40B4-BE49-F238E27FC236}">
                <a16:creationId xmlns:a16="http://schemas.microsoft.com/office/drawing/2014/main" id="{E891C96E-CFA8-E4CF-DDF5-6C4E003D5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624" y="3429000"/>
            <a:ext cx="1898447" cy="157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4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6" y="1661678"/>
            <a:ext cx="11860307" cy="143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 Nova" panose="020B0504020202020204" pitchFamily="34" charset="0"/>
              </a:rPr>
              <a:t>Second for each selected area of interest (</a:t>
            </a:r>
            <a:r>
              <a:rPr lang="en-US" sz="2200" dirty="0" err="1">
                <a:latin typeface="Arial Nova" panose="020B0504020202020204" pitchFamily="34" charset="0"/>
              </a:rPr>
              <a:t>e.g</a:t>
            </a:r>
            <a:r>
              <a:rPr lang="en-US" sz="2200" dirty="0">
                <a:latin typeface="Arial Nova" panose="020B0504020202020204" pitchFamily="34" charset="0"/>
              </a:rPr>
              <a:t> Waste Management) you select indicators that can provide evidence about the progress on managing waste in different time periods.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15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960" y="911434"/>
            <a:ext cx="7436223" cy="423267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Selecting the proper Indicators for your Place</a:t>
            </a:r>
          </a:p>
        </p:txBody>
      </p:sp>
      <p:pic>
        <p:nvPicPr>
          <p:cNvPr id="5" name="Picture 4" descr="A graph of different colored and blue lines&#10;&#10;Description automatically generated with medium confidence">
            <a:extLst>
              <a:ext uri="{FF2B5EF4-FFF2-40B4-BE49-F238E27FC236}">
                <a16:creationId xmlns:a16="http://schemas.microsoft.com/office/drawing/2014/main" id="{AAB7B5E6-02AA-B606-D05E-A6E3D9901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097" y="2607795"/>
            <a:ext cx="6360086" cy="41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16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6" y="1661678"/>
            <a:ext cx="11860307" cy="143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 Nova" panose="020B0504020202020204" pitchFamily="34" charset="0"/>
              </a:rPr>
              <a:t>Third, you need to secure the validity of the resources of the primary data, the format of the data available and the accuracy of the information.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16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960" y="911434"/>
            <a:ext cx="7436223" cy="423267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Selecting the proper Indicators for your Place</a:t>
            </a:r>
          </a:p>
        </p:txBody>
      </p:sp>
      <p:pic>
        <p:nvPicPr>
          <p:cNvPr id="6" name="Picture 5" descr="A pie chart with numbers and symbols&#10;&#10;Description automatically generated">
            <a:extLst>
              <a:ext uri="{FF2B5EF4-FFF2-40B4-BE49-F238E27FC236}">
                <a16:creationId xmlns:a16="http://schemas.microsoft.com/office/drawing/2014/main" id="{2F71B344-CB0C-24A1-4D57-76015144D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487" y="2815838"/>
            <a:ext cx="45339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3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5" y="2429502"/>
            <a:ext cx="11860307" cy="2256797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 Nova" panose="020B0504020202020204" pitchFamily="34" charset="0"/>
              </a:rPr>
              <a:t>Even if we agree what we expect from the indicators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We need to be ready to see the evidence and hear the conclusions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And based on that we need to be ready to create new policies-strategies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AND take ACTIONS</a:t>
            </a: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17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215" y="1005323"/>
            <a:ext cx="7436223" cy="423267"/>
          </a:xfrm>
        </p:spPr>
        <p:txBody>
          <a:bodyPr/>
          <a:lstStyle/>
          <a:p>
            <a:r>
              <a:rPr lang="en-US" sz="2600" dirty="0">
                <a:latin typeface="Arial Nova" panose="020B0504020202020204" pitchFamily="34" charset="0"/>
              </a:rPr>
              <a:t>Agree on the Expected Outcomes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A9EC718-116B-AB1A-A043-BDBFED731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798" y="4448185"/>
            <a:ext cx="7772400" cy="240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67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6" y="1826369"/>
            <a:ext cx="11860307" cy="2256797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 Nova" panose="020B0504020202020204" pitchFamily="34" charset="0"/>
              </a:rPr>
              <a:t>The indicators are selected for a reason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The indicators create outcomes 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These outcomes must be analyzed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From the analysis, there will be some scientific conclusions</a:t>
            </a:r>
          </a:p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18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215" y="1005323"/>
            <a:ext cx="7436223" cy="423267"/>
          </a:xfrm>
        </p:spPr>
        <p:txBody>
          <a:bodyPr/>
          <a:lstStyle/>
          <a:p>
            <a:r>
              <a:rPr lang="en-US" sz="2600" dirty="0">
                <a:latin typeface="Arial Nova" panose="020B0504020202020204" pitchFamily="34" charset="0"/>
              </a:rPr>
              <a:t>Agree on the Expected Outcomes</a:t>
            </a:r>
          </a:p>
        </p:txBody>
      </p:sp>
      <p:pic>
        <p:nvPicPr>
          <p:cNvPr id="5" name="Picture 4" descr="A graph and diagram of a pie chart&#10;&#10;Description automatically generated with medium confidence">
            <a:extLst>
              <a:ext uri="{FF2B5EF4-FFF2-40B4-BE49-F238E27FC236}">
                <a16:creationId xmlns:a16="http://schemas.microsoft.com/office/drawing/2014/main" id="{20255893-1852-789A-B78F-9B1D6C605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119" y="4083166"/>
            <a:ext cx="5733808" cy="21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85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9039" y="1991112"/>
            <a:ext cx="11860307" cy="22567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  <a:hlinkClick r:id="rId2"/>
              </a:rPr>
              <a:t>https://www.observatoriturisme.barcelona/en</a:t>
            </a:r>
            <a:r>
              <a:rPr lang="en-US" sz="2600" dirty="0">
                <a:latin typeface="Arial Nova" panose="020B0504020202020204" pitchFamily="34" charset="0"/>
              </a:rPr>
              <a:t> 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19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215" y="1005323"/>
            <a:ext cx="7436223" cy="423267"/>
          </a:xfrm>
        </p:spPr>
        <p:txBody>
          <a:bodyPr/>
          <a:lstStyle/>
          <a:p>
            <a:r>
              <a:rPr lang="en-US" sz="2600" dirty="0">
                <a:latin typeface="Arial Nova" panose="020B0504020202020204" pitchFamily="34" charset="0"/>
              </a:rPr>
              <a:t>Example of an Existing Monitoring Framework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8C2C5E-2197-E02A-180B-3C20C9FCC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358" y="2119239"/>
            <a:ext cx="2552700" cy="1409700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3FEB618B-F894-E5B0-6178-2F8CA25CC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489" y="3624785"/>
            <a:ext cx="7772400" cy="268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7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CAB3A9-8471-9B40-84C0-6E7CD149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43" r="7943"/>
          <a:stretch/>
        </p:blipFill>
        <p:spPr>
          <a:xfrm>
            <a:off x="378823" y="336331"/>
            <a:ext cx="11416937" cy="6169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DF4CDB-FD67-314A-AD54-EBF29A496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10" y="3450020"/>
            <a:ext cx="4925870" cy="3429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DB3253B-BCB5-3847-A4C2-8217F53B1D6C}"/>
              </a:ext>
            </a:extLst>
          </p:cNvPr>
          <p:cNvSpPr/>
          <p:nvPr/>
        </p:nvSpPr>
        <p:spPr>
          <a:xfrm>
            <a:off x="3132667" y="457784"/>
            <a:ext cx="5926666" cy="5926666"/>
          </a:xfrm>
          <a:prstGeom prst="ellips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AC8E4EC7-8A9D-1341-9C6D-424E35B784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600" dirty="0"/>
              <a:t>Sustainable Tourism Governance &amp; Strategic Planning 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4D0ACE46-EBA2-1644-BDFA-5880EDE439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Trainer</a:t>
            </a:r>
          </a:p>
          <a:p>
            <a:r>
              <a:rPr lang="en-US" dirty="0"/>
              <a:t>November 2023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5818741-C0C1-8B4D-B03D-B97E827B7A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61798" y="3518237"/>
            <a:ext cx="4974037" cy="498475"/>
          </a:xfrm>
        </p:spPr>
        <p:txBody>
          <a:bodyPr/>
          <a:lstStyle/>
          <a:p>
            <a:r>
              <a:rPr lang="en-US" dirty="0"/>
              <a:t>MODULE 4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F2107F-6E19-1248-8B58-C71A998C6F80}"/>
              </a:ext>
            </a:extLst>
          </p:cNvPr>
          <p:cNvGrpSpPr/>
          <p:nvPr/>
        </p:nvGrpSpPr>
        <p:grpSpPr>
          <a:xfrm>
            <a:off x="5424917" y="4326676"/>
            <a:ext cx="1347954" cy="141454"/>
            <a:chOff x="5424917" y="3799886"/>
            <a:chExt cx="1347954" cy="14145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FE4E09-C842-A840-AF56-2FDDDDB43F06}"/>
                </a:ext>
              </a:extLst>
            </p:cNvPr>
            <p:cNvSpPr/>
            <p:nvPr/>
          </p:nvSpPr>
          <p:spPr>
            <a:xfrm>
              <a:off x="6631417" y="3799886"/>
              <a:ext cx="141454" cy="141454"/>
            </a:xfrm>
            <a:prstGeom prst="ellipse">
              <a:avLst/>
            </a:prstGeom>
            <a:solidFill>
              <a:srgbClr val="BCDC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A1F635A-A5CA-7A4A-BCF1-050A22B3F465}"/>
                </a:ext>
              </a:extLst>
            </p:cNvPr>
            <p:cNvSpPr/>
            <p:nvPr/>
          </p:nvSpPr>
          <p:spPr>
            <a:xfrm>
              <a:off x="63901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6F942D4-2065-A447-A794-05EC09138792}"/>
                </a:ext>
              </a:extLst>
            </p:cNvPr>
            <p:cNvSpPr/>
            <p:nvPr/>
          </p:nvSpPr>
          <p:spPr>
            <a:xfrm>
              <a:off x="6148817" y="3799886"/>
              <a:ext cx="141454" cy="141454"/>
            </a:xfrm>
            <a:prstGeom prst="ellipse">
              <a:avLst/>
            </a:prstGeom>
            <a:solidFill>
              <a:srgbClr val="73C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A2FC17B-6C83-0941-BF5B-F6B99B14E9CB}"/>
                </a:ext>
              </a:extLst>
            </p:cNvPr>
            <p:cNvSpPr/>
            <p:nvPr/>
          </p:nvSpPr>
          <p:spPr>
            <a:xfrm>
              <a:off x="5907517" y="3799886"/>
              <a:ext cx="141454" cy="141454"/>
            </a:xfrm>
            <a:prstGeom prst="ellipse">
              <a:avLst/>
            </a:prstGeom>
            <a:solidFill>
              <a:srgbClr val="008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6E10F0E-A144-184C-927D-984EDEABE741}"/>
                </a:ext>
              </a:extLst>
            </p:cNvPr>
            <p:cNvSpPr/>
            <p:nvPr/>
          </p:nvSpPr>
          <p:spPr>
            <a:xfrm>
              <a:off x="56662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2C56FC3-9E43-8740-AED5-217C2E4BFE2F}"/>
                </a:ext>
              </a:extLst>
            </p:cNvPr>
            <p:cNvSpPr/>
            <p:nvPr/>
          </p:nvSpPr>
          <p:spPr>
            <a:xfrm>
              <a:off x="5424917" y="3799886"/>
              <a:ext cx="141454" cy="141454"/>
            </a:xfrm>
            <a:prstGeom prst="ellipse">
              <a:avLst/>
            </a:prstGeom>
            <a:solidFill>
              <a:srgbClr val="01B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BCDCF6"/>
                </a:solidFill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BF15E8D-7505-FC4A-8482-821E3E704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40" y="789124"/>
            <a:ext cx="2035954" cy="72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86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07641-E1C2-D203-7D20-00E7F9BD4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5" y="2841113"/>
            <a:ext cx="9723294" cy="785528"/>
          </a:xfrm>
        </p:spPr>
        <p:txBody>
          <a:bodyPr/>
          <a:lstStyle/>
          <a:p>
            <a:pPr algn="ctr"/>
            <a:r>
              <a:rPr lang="en-KR"/>
              <a:t>Discussion about options for Mekong </a:t>
            </a:r>
            <a:r>
              <a:rPr lang="en-KR" dirty="0"/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626483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60CE1-ADF1-1544-853C-04996B82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156" y="2284697"/>
            <a:ext cx="6183687" cy="89953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Nova" panose="020B0504020202020204" pitchFamily="34" charset="0"/>
              </a:rPr>
              <a:t>Q &amp; A </a:t>
            </a:r>
            <a:br>
              <a:rPr lang="en-US" sz="3600" dirty="0">
                <a:latin typeface="Arial Nova" panose="020B0504020202020204" pitchFamily="34" charset="0"/>
              </a:rPr>
            </a:br>
            <a:br>
              <a:rPr lang="en-US" sz="3600" dirty="0">
                <a:latin typeface="Arial Nova" panose="020B0504020202020204" pitchFamily="34" charset="0"/>
              </a:rPr>
            </a:br>
            <a:r>
              <a:rPr lang="en-US" sz="3600" dirty="0">
                <a:latin typeface="Arial Nova" panose="020B05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6959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8810-C15A-C249-A3AD-F31EEAB42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4689"/>
            <a:ext cx="9144000" cy="97674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Nova" panose="020B0504020202020204" pitchFamily="34" charset="0"/>
              </a:rPr>
              <a:t>Existing Tools for Measuring </a:t>
            </a:r>
            <a:br>
              <a:rPr lang="en-US" sz="2800" dirty="0">
                <a:latin typeface="Arial Nova" panose="020B0504020202020204" pitchFamily="34" charset="0"/>
              </a:rPr>
            </a:br>
            <a:r>
              <a:rPr lang="en-US" sz="2800" dirty="0">
                <a:latin typeface="Arial Nova" panose="020B0504020202020204" pitchFamily="34" charset="0"/>
              </a:rPr>
              <a:t>Sustainable Tourism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53DE-C653-EC47-9499-7CD0CBF479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Monday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9F477-1C07-4244-94E1-A3813638B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Session 2 </a:t>
            </a:r>
          </a:p>
        </p:txBody>
      </p:sp>
    </p:spTree>
    <p:extLst>
      <p:ext uri="{BB962C8B-B14F-4D97-AF65-F5344CB8AC3E}">
        <p14:creationId xmlns:p14="http://schemas.microsoft.com/office/powerpoint/2010/main" val="402458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7BD0-6D41-CF40-90DA-EC1E7182E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FAFAE-80E8-6A40-A60F-308E37FB0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75650" y="6256407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047E6-E7E0-8641-BB2A-9949CDDC6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3034" y="6256408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4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492E1B-24EC-A043-825B-44358E962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6583" y="1624907"/>
            <a:ext cx="7627553" cy="3252787"/>
          </a:xfrm>
        </p:spPr>
        <p:txBody>
          <a:bodyPr anchor="ctr"/>
          <a:lstStyle/>
          <a:p>
            <a:r>
              <a:rPr lang="en-US" dirty="0">
                <a:latin typeface="Arial Nova" panose="020B0504020202020204" pitchFamily="34" charset="0"/>
              </a:rPr>
              <a:t>Sustainability Indicators</a:t>
            </a:r>
          </a:p>
          <a:p>
            <a:r>
              <a:rPr lang="en-US" dirty="0">
                <a:latin typeface="Arial Nova" panose="020B0504020202020204" pitchFamily="34" charset="0"/>
              </a:rPr>
              <a:t>Categories and variety of Indicators</a:t>
            </a:r>
          </a:p>
          <a:p>
            <a:r>
              <a:rPr lang="en-US" dirty="0">
                <a:latin typeface="Arial Nova" panose="020B0504020202020204" pitchFamily="34" charset="0"/>
              </a:rPr>
              <a:t>Selecting the proper indicators for your place</a:t>
            </a:r>
          </a:p>
          <a:p>
            <a:r>
              <a:rPr lang="en-US" dirty="0">
                <a:latin typeface="Arial Nova" panose="020B0504020202020204" pitchFamily="34" charset="0"/>
              </a:rPr>
              <a:t>Agree on the expected outcomes</a:t>
            </a:r>
          </a:p>
        </p:txBody>
      </p:sp>
    </p:spTree>
    <p:extLst>
      <p:ext uri="{BB962C8B-B14F-4D97-AF65-F5344CB8AC3E}">
        <p14:creationId xmlns:p14="http://schemas.microsoft.com/office/powerpoint/2010/main" val="364696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539" y="1586677"/>
            <a:ext cx="11279670" cy="1712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 Nova" panose="020B0504020202020204" pitchFamily="34" charset="0"/>
              </a:rPr>
              <a:t>There are specific ways that you can create proof and evidence about areas that are considered important for each tourism ecosystem. </a:t>
            </a:r>
          </a:p>
          <a:p>
            <a:pPr marL="0" indent="0">
              <a:buNone/>
            </a:pPr>
            <a:r>
              <a:rPr lang="en-US" sz="2000" dirty="0">
                <a:latin typeface="Arial Nova" panose="020B0504020202020204" pitchFamily="34" charset="0"/>
              </a:rPr>
              <a:t>A very common way is to use specific indicators that are measuring these sensitive areas. </a:t>
            </a:r>
          </a:p>
          <a:p>
            <a:pPr marL="0" indent="0">
              <a:buNone/>
            </a:pPr>
            <a:r>
              <a:rPr lang="en-US" sz="2000" dirty="0">
                <a:latin typeface="Arial Nova" panose="020B0504020202020204" pitchFamily="34" charset="0"/>
              </a:rPr>
              <a:t>We generally call them sustainability indicators.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5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261" y="940009"/>
            <a:ext cx="7436223" cy="423267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Sustainability Indicators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5E33FD-E97E-1BF6-256E-4ECCD9508597}"/>
              </a:ext>
            </a:extLst>
          </p:cNvPr>
          <p:cNvSpPr txBox="1"/>
          <p:nvPr/>
        </p:nvSpPr>
        <p:spPr>
          <a:xfrm>
            <a:off x="3113998" y="4187039"/>
            <a:ext cx="61864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“(…) providing the right data at the right time to</a:t>
            </a:r>
          </a:p>
          <a:p>
            <a:r>
              <a:rPr lang="en-US" sz="2000" b="0" i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 the right people so that they can take the right decisions.” </a:t>
            </a:r>
            <a:endParaRPr lang="en-US" sz="2000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000" i="1" dirty="0">
                <a:solidFill>
                  <a:srgbClr val="0070C0"/>
                </a:solidFill>
                <a:latin typeface="Georgia" panose="02040502050405020303" pitchFamily="18" charset="0"/>
              </a:rPr>
              <a:t>Nic Smith</a:t>
            </a:r>
            <a:endParaRPr lang="en-KR" sz="20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007BC6-7A7B-1308-BA92-660D3B3A184E}"/>
              </a:ext>
            </a:extLst>
          </p:cNvPr>
          <p:cNvSpPr txBox="1"/>
          <p:nvPr/>
        </p:nvSpPr>
        <p:spPr>
          <a:xfrm>
            <a:off x="3330393" y="3314212"/>
            <a:ext cx="61864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latin typeface="Georgia" panose="02040502050405020303" pitchFamily="18" charset="0"/>
              </a:rPr>
              <a:t>“If you can't measure it, you can't manage it.”</a:t>
            </a:r>
          </a:p>
          <a:p>
            <a:r>
              <a:rPr lang="en-US" sz="2000" i="1" dirty="0">
                <a:solidFill>
                  <a:srgbClr val="0070C0"/>
                </a:solidFill>
                <a:latin typeface="Georgia" panose="02040502050405020303" pitchFamily="18" charset="0"/>
              </a:rPr>
              <a:t>Peter Drucker </a:t>
            </a:r>
            <a:endParaRPr lang="en-K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8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693" y="1729493"/>
            <a:ext cx="11860307" cy="126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 Nova" panose="020B0504020202020204" pitchFamily="34" charset="0"/>
              </a:rPr>
              <a:t>On a destination level there are various regional or global organizations that have created performance criteria and guidelines. Some of them are shown here: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6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261" y="940009"/>
            <a:ext cx="7436223" cy="423267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Sustainability Indicators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C3707F-B7AC-C3CE-263F-BB51EE07A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59" y="2894330"/>
            <a:ext cx="10582717" cy="32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7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693" y="1729493"/>
            <a:ext cx="11860307" cy="126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 Nova" panose="020B0504020202020204" pitchFamily="34" charset="0"/>
              </a:rPr>
              <a:t>In any case the approach of each organization is related with the area of interest for the specific region and or the values that the organization is prioritizing.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7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261" y="940009"/>
            <a:ext cx="7436223" cy="423267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Sustainability Indicators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D8032FC-619E-286B-300F-65856111C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29" y="2682534"/>
            <a:ext cx="9698375" cy="340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2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693" y="1581450"/>
            <a:ext cx="11860307" cy="2159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 Nova" panose="020B0504020202020204" pitchFamily="34" charset="0"/>
              </a:rPr>
              <a:t>The categories and the variety of indicators offered from all those organization is a good starting point to initiate a study that will support the local and regional efforts in the desired sustainability monitoring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8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961317"/>
            <a:ext cx="7436223" cy="423267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Categories &amp; Variety of Indicators</a:t>
            </a:r>
          </a:p>
        </p:txBody>
      </p:sp>
      <p:pic>
        <p:nvPicPr>
          <p:cNvPr id="10" name="Picture 9" descr="A logo of a company&#10;&#10;Description automatically generated">
            <a:extLst>
              <a:ext uri="{FF2B5EF4-FFF2-40B4-BE49-F238E27FC236}">
                <a16:creationId xmlns:a16="http://schemas.microsoft.com/office/drawing/2014/main" id="{E29DC445-0BA2-61BA-002F-E01265770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345" y="2693626"/>
            <a:ext cx="2760264" cy="13801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F67D12-88FC-7DA9-7ADB-72E6B8112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43" y="2676856"/>
            <a:ext cx="3194007" cy="1676854"/>
          </a:xfrm>
          <a:prstGeom prst="rect">
            <a:avLst/>
          </a:prstGeom>
        </p:spPr>
      </p:pic>
      <p:pic>
        <p:nvPicPr>
          <p:cNvPr id="17" name="Picture 16" descr="A logo of a company&#10;&#10;Description automatically generated">
            <a:extLst>
              <a:ext uri="{FF2B5EF4-FFF2-40B4-BE49-F238E27FC236}">
                <a16:creationId xmlns:a16="http://schemas.microsoft.com/office/drawing/2014/main" id="{2F9C3A7F-BD43-13B3-5B54-443DE8B8F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825" y="4377867"/>
            <a:ext cx="3622858" cy="1242652"/>
          </a:xfrm>
          <a:prstGeom prst="rect">
            <a:avLst/>
          </a:prstGeom>
        </p:spPr>
      </p:pic>
      <p:pic>
        <p:nvPicPr>
          <p:cNvPr id="19" name="Picture 18" descr="A green cover with a green hexagon pattern&#10;&#10;Description automatically generated">
            <a:extLst>
              <a:ext uri="{FF2B5EF4-FFF2-40B4-BE49-F238E27FC236}">
                <a16:creationId xmlns:a16="http://schemas.microsoft.com/office/drawing/2014/main" id="{BE089283-0997-2BE3-9A4E-40B7ED5BA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505" y="2313104"/>
            <a:ext cx="4023669" cy="40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0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6A628-B1D1-124D-84FD-2430498D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6" y="1547509"/>
            <a:ext cx="11860307" cy="900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 Nova" panose="020B0504020202020204" pitchFamily="34" charset="0"/>
              </a:rPr>
              <a:t>Some indicators are created for areas that are considered important to be monitored. Here below are some common areas of interest on a global level. (1)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D426A99-BCDC-D14D-986A-12DE0DF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2092" y="6265476"/>
            <a:ext cx="1266220" cy="365125"/>
          </a:xfrm>
        </p:spPr>
        <p:txBody>
          <a:bodyPr/>
          <a:lstStyle/>
          <a:p>
            <a:fld id="{D65460C0-EAAC-224C-BF9C-B28038AF74D0}" type="datetime3">
              <a:rPr lang="en-US" sz="800" smtClean="0"/>
              <a:pPr/>
              <a:t>29 October 2023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C78CF5-35C8-844A-9643-9A88AB86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6004" y="6273342"/>
            <a:ext cx="1002204" cy="365125"/>
          </a:xfrm>
        </p:spPr>
        <p:txBody>
          <a:bodyPr/>
          <a:lstStyle/>
          <a:p>
            <a:r>
              <a:rPr lang="th-TH" sz="800" dirty="0">
                <a:solidFill>
                  <a:srgbClr val="949494"/>
                </a:solidFill>
              </a:rPr>
              <a:t> </a:t>
            </a:r>
            <a:r>
              <a:rPr lang="en-US" sz="800" dirty="0">
                <a:solidFill>
                  <a:srgbClr val="949494"/>
                </a:solidFill>
              </a:rPr>
              <a:t>page </a:t>
            </a:r>
            <a:fld id="{EEDE5E84-8F4A-6B40-BE6C-6DAF3A79CE75}" type="slidenum">
              <a:rPr lang="en-US" sz="800" smtClean="0">
                <a:solidFill>
                  <a:srgbClr val="949494"/>
                </a:solidFill>
              </a:rPr>
              <a:pPr/>
              <a:t>9</a:t>
            </a:fld>
            <a:endParaRPr lang="en-US" sz="800" dirty="0">
              <a:solidFill>
                <a:srgbClr val="9494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9E24B-E89C-E943-E08D-6A4D8E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47" y="961317"/>
            <a:ext cx="7436223" cy="423267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Categories &amp; Variety of Indicators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FE7F92-3A70-8A5E-EAB2-65B39E244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362" y="2220738"/>
            <a:ext cx="7772400" cy="41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63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5C9F"/>
      </a:dk2>
      <a:lt2>
        <a:srgbClr val="EDEDEF"/>
      </a:lt2>
      <a:accent1>
        <a:srgbClr val="008AD1"/>
      </a:accent1>
      <a:accent2>
        <a:srgbClr val="01B6ED"/>
      </a:accent2>
      <a:accent3>
        <a:srgbClr val="72C8DB"/>
      </a:accent3>
      <a:accent4>
        <a:srgbClr val="EA5A0D"/>
      </a:accent4>
      <a:accent5>
        <a:srgbClr val="FFDC0E"/>
      </a:accent5>
      <a:accent6>
        <a:srgbClr val="0A98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72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12263</TotalTime>
  <Words>669</Words>
  <Application>Microsoft Macintosh PowerPoint</Application>
  <PresentationFormat>Widescreen</PresentationFormat>
  <Paragraphs>96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Nova</vt:lpstr>
      <vt:lpstr>Calibri</vt:lpstr>
      <vt:lpstr>Georgia</vt:lpstr>
      <vt:lpstr>Office Theme</vt:lpstr>
      <vt:lpstr>Sustainable &amp; Smart Tourism</vt:lpstr>
      <vt:lpstr>Sustainable Tourism Governance &amp; Strategic Planning </vt:lpstr>
      <vt:lpstr>Existing Tools for Measuring  Sustainable Tourism</vt:lpstr>
      <vt:lpstr>PowerPoint Presentation</vt:lpstr>
      <vt:lpstr>Sustainability Indicators</vt:lpstr>
      <vt:lpstr>Sustainability Indicators</vt:lpstr>
      <vt:lpstr>Sustainability Indicators</vt:lpstr>
      <vt:lpstr>Categories &amp; Variety of Indicators</vt:lpstr>
      <vt:lpstr>Categories &amp; Variety of Indicators</vt:lpstr>
      <vt:lpstr>Categories &amp; Variety of Indicators</vt:lpstr>
      <vt:lpstr>Categories &amp; Variety of Indicators</vt:lpstr>
      <vt:lpstr>Categories &amp; Variety of Indicators</vt:lpstr>
      <vt:lpstr>Categories &amp; Variety of Indicators</vt:lpstr>
      <vt:lpstr>Selecting the proper Indicators for your Place</vt:lpstr>
      <vt:lpstr>Selecting the proper Indicators for your Place</vt:lpstr>
      <vt:lpstr>Selecting the proper Indicators for your Place</vt:lpstr>
      <vt:lpstr>Agree on the Expected Outcomes</vt:lpstr>
      <vt:lpstr>Agree on the Expected Outcomes</vt:lpstr>
      <vt:lpstr>Example of an Existing Monitoring Framework</vt:lpstr>
      <vt:lpstr>Discussion about options for Mekong Region</vt:lpstr>
      <vt:lpstr>Q &amp; A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Michalis Toanoglou</cp:lastModifiedBy>
  <cp:revision>522</cp:revision>
  <cp:lastPrinted>2023-09-24T09:21:02Z</cp:lastPrinted>
  <dcterms:created xsi:type="dcterms:W3CDTF">2023-02-25T10:22:15Z</dcterms:created>
  <dcterms:modified xsi:type="dcterms:W3CDTF">2023-10-29T16:06:25Z</dcterms:modified>
</cp:coreProperties>
</file>