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7" r:id="rId3"/>
    <p:sldId id="268" r:id="rId4"/>
    <p:sldId id="628" r:id="rId5"/>
    <p:sldId id="667" r:id="rId6"/>
    <p:sldId id="719" r:id="rId7"/>
    <p:sldId id="656" r:id="rId8"/>
    <p:sldId id="726" r:id="rId9"/>
    <p:sldId id="727" r:id="rId10"/>
    <p:sldId id="709" r:id="rId11"/>
    <p:sldId id="722" r:id="rId12"/>
    <p:sldId id="723" r:id="rId13"/>
    <p:sldId id="700" r:id="rId14"/>
    <p:sldId id="724" r:id="rId15"/>
    <p:sldId id="718" r:id="rId16"/>
    <p:sldId id="728" r:id="rId17"/>
    <p:sldId id="672" r:id="rId18"/>
    <p:sldId id="6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5" autoAdjust="0"/>
    <p:restoredTop sz="85206" autoAdjust="0"/>
  </p:normalViewPr>
  <p:slideViewPr>
    <p:cSldViewPr snapToGrid="0" snapToObjects="1">
      <p:cViewPr varScale="1">
        <p:scale>
          <a:sx n="71" d="100"/>
          <a:sy n="71" d="100"/>
        </p:scale>
        <p:origin x="272"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10/29/23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29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29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427717"/>
            <a:ext cx="11860307" cy="2426521"/>
          </a:xfrm>
        </p:spPr>
        <p:txBody>
          <a:bodyPr>
            <a:normAutofit/>
          </a:bodyPr>
          <a:lstStyle/>
          <a:p>
            <a:pPr marL="0" indent="0">
              <a:buNone/>
            </a:pPr>
            <a:r>
              <a:rPr lang="en-US" sz="2600" dirty="0">
                <a:latin typeface="Arial Nova" panose="020B0504020202020204" pitchFamily="34" charset="0"/>
              </a:rPr>
              <a:t>Step 1: Destination’s overview</a:t>
            </a:r>
          </a:p>
          <a:p>
            <a:pPr marL="0" indent="0">
              <a:buNone/>
            </a:pPr>
            <a:r>
              <a:rPr lang="en-US" sz="2600" dirty="0">
                <a:latin typeface="Arial Nova" panose="020B0504020202020204" pitchFamily="34" charset="0"/>
              </a:rPr>
              <a:t>Step 2: Identification of causal loops between tourism and the territorial context</a:t>
            </a:r>
          </a:p>
          <a:p>
            <a:pPr marL="0" indent="0">
              <a:buNone/>
            </a:pPr>
            <a:r>
              <a:rPr lang="en-US" sz="2600" dirty="0">
                <a:latin typeface="Arial Nova" panose="020B0504020202020204" pitchFamily="34" charset="0"/>
              </a:rPr>
              <a:t>Step 3: Measurement of tourism flows</a:t>
            </a:r>
          </a:p>
          <a:p>
            <a:pPr marL="0" indent="0">
              <a:buNone/>
            </a:pPr>
            <a:r>
              <a:rPr lang="en-US" sz="2600" dirty="0">
                <a:latin typeface="Arial Nova" panose="020B0504020202020204" pitchFamily="34" charset="0"/>
              </a:rPr>
              <a:t>Step 4: Identification of tourism impact based on tourism and territorial context</a:t>
            </a:r>
          </a:p>
          <a:p>
            <a:pPr marL="0" indent="0">
              <a:buNone/>
            </a:pPr>
            <a:r>
              <a:rPr lang="en-US" sz="2600" dirty="0">
                <a:latin typeface="Arial Nova" panose="020B0504020202020204" pitchFamily="34" charset="0"/>
              </a:rPr>
              <a:t>Step 5: Identification of carrying capacity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8428055" cy="243034"/>
          </a:xfrm>
        </p:spPr>
        <p:txBody>
          <a:bodyPr/>
          <a:lstStyle/>
          <a:p>
            <a:r>
              <a:rPr lang="en-US" sz="2800" dirty="0">
                <a:latin typeface="Arial Nova" panose="020B0504020202020204" pitchFamily="34" charset="0"/>
              </a:rPr>
              <a:t>Overview of Results and Case Studies</a:t>
            </a: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7" name="Picture 6" descr="A diagram of a type of data&#10;&#10;Description automatically generated">
            <a:extLst>
              <a:ext uri="{FF2B5EF4-FFF2-40B4-BE49-F238E27FC236}">
                <a16:creationId xmlns:a16="http://schemas.microsoft.com/office/drawing/2014/main" id="{FD0E1646-4197-BBD4-5431-342CDC454F31}"/>
              </a:ext>
            </a:extLst>
          </p:cNvPr>
          <p:cNvPicPr>
            <a:picLocks noChangeAspect="1"/>
          </p:cNvPicPr>
          <p:nvPr/>
        </p:nvPicPr>
        <p:blipFill>
          <a:blip r:embed="rId2"/>
          <a:stretch>
            <a:fillRect/>
          </a:stretch>
        </p:blipFill>
        <p:spPr>
          <a:xfrm>
            <a:off x="6908420" y="3429000"/>
            <a:ext cx="4879788" cy="2893017"/>
          </a:xfrm>
          <a:prstGeom prst="rect">
            <a:avLst/>
          </a:prstGeom>
        </p:spPr>
      </p:pic>
      <p:pic>
        <p:nvPicPr>
          <p:cNvPr id="10" name="Picture 9">
            <a:extLst>
              <a:ext uri="{FF2B5EF4-FFF2-40B4-BE49-F238E27FC236}">
                <a16:creationId xmlns:a16="http://schemas.microsoft.com/office/drawing/2014/main" id="{8D8B8D33-D5A3-CF0D-15EA-96F1783D3B85}"/>
              </a:ext>
            </a:extLst>
          </p:cNvPr>
          <p:cNvPicPr>
            <a:picLocks noChangeAspect="1"/>
          </p:cNvPicPr>
          <p:nvPr/>
        </p:nvPicPr>
        <p:blipFill>
          <a:blip r:embed="rId3"/>
          <a:stretch>
            <a:fillRect/>
          </a:stretch>
        </p:blipFill>
        <p:spPr>
          <a:xfrm>
            <a:off x="7208364" y="6362460"/>
            <a:ext cx="4279900" cy="215900"/>
          </a:xfrm>
          <a:prstGeom prst="rect">
            <a:avLst/>
          </a:prstGeom>
        </p:spPr>
      </p:pic>
    </p:spTree>
    <p:extLst>
      <p:ext uri="{BB962C8B-B14F-4D97-AF65-F5344CB8AC3E}">
        <p14:creationId xmlns:p14="http://schemas.microsoft.com/office/powerpoint/2010/main" val="283435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84823" y="1446234"/>
            <a:ext cx="11860307" cy="2080805"/>
          </a:xfrm>
        </p:spPr>
        <p:txBody>
          <a:bodyPr>
            <a:normAutofit/>
          </a:bodyPr>
          <a:lstStyle/>
          <a:p>
            <a:pPr marL="0" indent="0">
              <a:buNone/>
            </a:pPr>
            <a:r>
              <a:rPr lang="en-US" sz="2600" dirty="0">
                <a:latin typeface="Arial Nova" panose="020B0504020202020204" pitchFamily="34" charset="0"/>
              </a:rPr>
              <a:t>Combining pairs of indicators in a grid to capture the relationship between the tourism and territorial context over time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8428055" cy="243034"/>
          </a:xfrm>
        </p:spPr>
        <p:txBody>
          <a:bodyPr/>
          <a:lstStyle/>
          <a:p>
            <a:r>
              <a:rPr lang="en-US" sz="2800" dirty="0">
                <a:latin typeface="Arial Nova" panose="020B0504020202020204" pitchFamily="34" charset="0"/>
              </a:rPr>
              <a:t>Overview of Results and Case Studies</a:t>
            </a: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7" name="Picture 6" descr="A diagram of a trip to tourism&#10;&#10;Description automatically generated">
            <a:extLst>
              <a:ext uri="{FF2B5EF4-FFF2-40B4-BE49-F238E27FC236}">
                <a16:creationId xmlns:a16="http://schemas.microsoft.com/office/drawing/2014/main" id="{C7829A32-73D9-BE84-EA5E-32381A5C5DC1}"/>
              </a:ext>
            </a:extLst>
          </p:cNvPr>
          <p:cNvPicPr>
            <a:picLocks noChangeAspect="1"/>
          </p:cNvPicPr>
          <p:nvPr/>
        </p:nvPicPr>
        <p:blipFill>
          <a:blip r:embed="rId2"/>
          <a:stretch>
            <a:fillRect/>
          </a:stretch>
        </p:blipFill>
        <p:spPr>
          <a:xfrm>
            <a:off x="4266452" y="2427104"/>
            <a:ext cx="6340597" cy="3341666"/>
          </a:xfrm>
          <a:prstGeom prst="rect">
            <a:avLst/>
          </a:prstGeom>
        </p:spPr>
      </p:pic>
      <p:pic>
        <p:nvPicPr>
          <p:cNvPr id="10" name="Picture 9">
            <a:extLst>
              <a:ext uri="{FF2B5EF4-FFF2-40B4-BE49-F238E27FC236}">
                <a16:creationId xmlns:a16="http://schemas.microsoft.com/office/drawing/2014/main" id="{3DD6A946-0E4D-63C6-DA60-0307105849B2}"/>
              </a:ext>
            </a:extLst>
          </p:cNvPr>
          <p:cNvPicPr>
            <a:picLocks noChangeAspect="1"/>
          </p:cNvPicPr>
          <p:nvPr/>
        </p:nvPicPr>
        <p:blipFill>
          <a:blip r:embed="rId3"/>
          <a:stretch>
            <a:fillRect/>
          </a:stretch>
        </p:blipFill>
        <p:spPr>
          <a:xfrm>
            <a:off x="4610313" y="5776636"/>
            <a:ext cx="2686957" cy="172425"/>
          </a:xfrm>
          <a:prstGeom prst="rect">
            <a:avLst/>
          </a:prstGeom>
        </p:spPr>
      </p:pic>
    </p:spTree>
    <p:extLst>
      <p:ext uri="{BB962C8B-B14F-4D97-AF65-F5344CB8AC3E}">
        <p14:creationId xmlns:p14="http://schemas.microsoft.com/office/powerpoint/2010/main" val="292315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l="93" r="93"/>
          <a:stretch/>
        </p:blipFill>
        <p:spPr>
          <a:xfrm>
            <a:off x="3463789" y="3033418"/>
            <a:ext cx="5228997" cy="3232058"/>
          </a:xfrm>
          <a:effectLst>
            <a:softEdge rad="123325"/>
          </a:effectLst>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84823" y="1643455"/>
            <a:ext cx="11860307" cy="2080805"/>
          </a:xfrm>
        </p:spPr>
        <p:txBody>
          <a:bodyPr>
            <a:normAutofit/>
          </a:bodyPr>
          <a:lstStyle/>
          <a:p>
            <a:pPr marL="0" indent="0">
              <a:buNone/>
            </a:pPr>
            <a:r>
              <a:rPr lang="en-US" sz="2600" dirty="0">
                <a:latin typeface="Arial Nova" panose="020B0504020202020204" pitchFamily="34" charset="0"/>
              </a:rPr>
              <a:t>Can you imagine a promising development plan?</a:t>
            </a:r>
          </a:p>
          <a:p>
            <a:pPr marL="0" indent="0">
              <a:buNone/>
            </a:pPr>
            <a:r>
              <a:rPr lang="en-US" sz="2600" dirty="0">
                <a:latin typeface="Arial Nova" panose="020B0504020202020204" pitchFamily="34" charset="0"/>
              </a:rPr>
              <a:t>What are the main Actions to be implemented?</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8428055" cy="243034"/>
          </a:xfrm>
        </p:spPr>
        <p:txBody>
          <a:bodyPr/>
          <a:lstStyle/>
          <a:p>
            <a:r>
              <a:rPr lang="en-US" sz="2800" dirty="0">
                <a:latin typeface="Arial Nova" panose="020B0504020202020204" pitchFamily="34" charset="0"/>
              </a:rPr>
              <a:t>Overview of Results and Case Studies</a:t>
            </a: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179003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sz="2800" dirty="0">
                <a:latin typeface="Arial Nova" panose="020B0504020202020204" pitchFamily="34" charset="0"/>
              </a:rPr>
              <a:t>Strategic Guidelines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4493538"/>
          </a:xfrm>
          <a:prstGeom prst="rect">
            <a:avLst/>
          </a:prstGeom>
          <a:noFill/>
        </p:spPr>
        <p:txBody>
          <a:bodyPr wrap="square">
            <a:spAutoFit/>
          </a:bodyPr>
          <a:lstStyle/>
          <a:p>
            <a:pPr algn="l"/>
            <a:r>
              <a:rPr lang="en-US" sz="2200" b="1" i="0" dirty="0">
                <a:solidFill>
                  <a:srgbClr val="2D2D2D"/>
                </a:solidFill>
                <a:effectLst/>
                <a:latin typeface="Arial Nova" panose="020B0504020202020204" pitchFamily="34" charset="0"/>
              </a:rPr>
              <a:t>Evaluating the tourism and territorial context relationship by benchmarking</a:t>
            </a:r>
          </a:p>
          <a:p>
            <a:pPr algn="l"/>
            <a:endParaRPr lang="en-US" sz="2200" b="1" i="0" dirty="0">
              <a:solidFill>
                <a:srgbClr val="2D2D2D"/>
              </a:solidFill>
              <a:effectLst/>
              <a:latin typeface="Arial Nova" panose="020B0504020202020204" pitchFamily="34" charset="0"/>
            </a:endParaRPr>
          </a:p>
          <a:p>
            <a:pPr algn="l"/>
            <a:r>
              <a:rPr lang="en-US" sz="2200" b="0" i="0" dirty="0">
                <a:solidFill>
                  <a:srgbClr val="2D2D2D"/>
                </a:solidFill>
                <a:effectLst/>
                <a:latin typeface="Arial Nova" panose="020B0504020202020204" pitchFamily="34" charset="0"/>
              </a:rPr>
              <a:t>• Carrying capacity itself is an “optimization problem” – assuming that there is a “border situation” of the territorial context, where one additional unit of input (in our case tourism intensity) will result in a crossing of the capacity threshold.</a:t>
            </a:r>
          </a:p>
          <a:p>
            <a:pPr algn="l"/>
            <a:r>
              <a:rPr lang="en-US" sz="2200" b="0" i="0" dirty="0">
                <a:solidFill>
                  <a:srgbClr val="2D2D2D"/>
                </a:solidFill>
                <a:effectLst/>
                <a:latin typeface="Arial Nova" panose="020B0504020202020204" pitchFamily="34" charset="0"/>
              </a:rPr>
              <a:t>• On the other hand we pointed out that there will be no strict threshold which may be established, but territorially specific situations or target corridors defining the carrying capacity.</a:t>
            </a:r>
          </a:p>
          <a:p>
            <a:pPr algn="l"/>
            <a:r>
              <a:rPr lang="en-US" sz="2200" b="0" i="0" dirty="0">
                <a:solidFill>
                  <a:srgbClr val="2D2D2D"/>
                </a:solidFill>
                <a:effectLst/>
                <a:latin typeface="Arial Nova" panose="020B0504020202020204" pitchFamily="34" charset="0"/>
              </a:rPr>
              <a:t>• Still one crucial element of determining the carrying capacity of a tourist destination will be the comparative element positioning the performance of a single destination vis-à-vis the threshold/ borderline of carrying capacity.</a:t>
            </a:r>
          </a:p>
        </p:txBody>
      </p:sp>
    </p:spTree>
    <p:extLst>
      <p:ext uri="{BB962C8B-B14F-4D97-AF65-F5344CB8AC3E}">
        <p14:creationId xmlns:p14="http://schemas.microsoft.com/office/powerpoint/2010/main" val="345179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sz="2800" dirty="0">
                <a:latin typeface="Arial Nova" panose="020B0504020202020204" pitchFamily="34" charset="0"/>
              </a:rPr>
              <a:t>Strategic Guidelines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486822" y="1725555"/>
            <a:ext cx="9780105" cy="4493538"/>
          </a:xfrm>
          <a:prstGeom prst="rect">
            <a:avLst/>
          </a:prstGeom>
          <a:noFill/>
        </p:spPr>
        <p:txBody>
          <a:bodyPr wrap="square">
            <a:spAutoFit/>
          </a:bodyPr>
          <a:lstStyle/>
          <a:p>
            <a:pPr algn="l"/>
            <a:r>
              <a:rPr lang="en-US" sz="2200" b="1" i="0" dirty="0">
                <a:solidFill>
                  <a:srgbClr val="2D2D2D"/>
                </a:solidFill>
                <a:effectLst/>
                <a:latin typeface="Arial Nova" panose="020B0504020202020204" pitchFamily="34" charset="0"/>
              </a:rPr>
              <a:t>Indicator identification process</a:t>
            </a:r>
          </a:p>
          <a:p>
            <a:pPr algn="l"/>
            <a:endParaRPr lang="en-US" sz="2200" b="1" dirty="0">
              <a:solidFill>
                <a:srgbClr val="2D2D2D"/>
              </a:solidFill>
              <a:latin typeface="Arial Nova" panose="020B0504020202020204" pitchFamily="34" charset="0"/>
            </a:endParaRPr>
          </a:p>
          <a:p>
            <a:pPr algn="l"/>
            <a:r>
              <a:rPr lang="en-US" sz="2200" i="0" dirty="0">
                <a:solidFill>
                  <a:srgbClr val="2D2D2D"/>
                </a:solidFill>
                <a:effectLst/>
                <a:latin typeface="Arial Nova" panose="020B0504020202020204" pitchFamily="34" charset="0"/>
              </a:rPr>
              <a:t>• Compilation of a list of exemplary indicators based on the existing methodologies from the Literature</a:t>
            </a:r>
          </a:p>
          <a:p>
            <a:pPr algn="l"/>
            <a:r>
              <a:rPr lang="en-US" sz="2200" i="0" dirty="0">
                <a:solidFill>
                  <a:srgbClr val="2D2D2D"/>
                </a:solidFill>
                <a:effectLst/>
                <a:latin typeface="Arial Nova" panose="020B0504020202020204" pitchFamily="34" charset="0"/>
              </a:rPr>
              <a:t>• Adaptation of the indicator list for specific destinations: consideration of destination-specific needs and policy goals (step 1 in the methodology) and development of a detailed systemic picture of tourism impacts.</a:t>
            </a:r>
          </a:p>
          <a:p>
            <a:pPr algn="l"/>
            <a:r>
              <a:rPr lang="en-US" sz="2200" i="0" dirty="0">
                <a:solidFill>
                  <a:srgbClr val="2D2D2D"/>
                </a:solidFill>
                <a:effectLst/>
                <a:latin typeface="Arial Nova" panose="020B0504020202020204" pitchFamily="34" charset="0"/>
              </a:rPr>
              <a:t>• </a:t>
            </a:r>
            <a:r>
              <a:rPr lang="en-US" sz="2200" i="0" dirty="0" err="1">
                <a:solidFill>
                  <a:srgbClr val="2D2D2D"/>
                </a:solidFill>
                <a:effectLst/>
                <a:latin typeface="Arial Nova" panose="020B0504020202020204" pitchFamily="34" charset="0"/>
              </a:rPr>
              <a:t>Finalisation</a:t>
            </a:r>
            <a:r>
              <a:rPr lang="en-US" sz="2200" i="0" dirty="0">
                <a:solidFill>
                  <a:srgbClr val="2D2D2D"/>
                </a:solidFill>
                <a:effectLst/>
                <a:latin typeface="Arial Nova" panose="020B0504020202020204" pitchFamily="34" charset="0"/>
              </a:rPr>
              <a:t> of the indicator lists: the </a:t>
            </a:r>
            <a:r>
              <a:rPr lang="en-US" sz="2200" i="0" dirty="0" err="1">
                <a:solidFill>
                  <a:srgbClr val="2D2D2D"/>
                </a:solidFill>
                <a:effectLst/>
                <a:latin typeface="Arial Nova" panose="020B0504020202020204" pitchFamily="34" charset="0"/>
              </a:rPr>
              <a:t>finalisation</a:t>
            </a:r>
            <a:r>
              <a:rPr lang="en-US" sz="2200" i="0" dirty="0">
                <a:solidFill>
                  <a:srgbClr val="2D2D2D"/>
                </a:solidFill>
                <a:effectLst/>
                <a:latin typeface="Arial Nova" panose="020B0504020202020204" pitchFamily="34" charset="0"/>
              </a:rPr>
              <a:t> of the indicator lists focuses on the distribution of indicators along the three dimensions of sustainability and an adequate allocation of context and tourism performance indicators.</a:t>
            </a:r>
          </a:p>
          <a:p>
            <a:pPr algn="l"/>
            <a:r>
              <a:rPr lang="en-US" sz="2200" i="0" dirty="0">
                <a:solidFill>
                  <a:srgbClr val="2D2D2D"/>
                </a:solidFill>
                <a:effectLst/>
                <a:latin typeface="Arial Nova" panose="020B0504020202020204" pitchFamily="34" charset="0"/>
              </a:rPr>
              <a:t>• Identification of data sources: after the </a:t>
            </a:r>
            <a:r>
              <a:rPr lang="en-US" sz="2200" i="0" dirty="0" err="1">
                <a:solidFill>
                  <a:srgbClr val="2D2D2D"/>
                </a:solidFill>
                <a:effectLst/>
                <a:latin typeface="Arial Nova" panose="020B0504020202020204" pitchFamily="34" charset="0"/>
              </a:rPr>
              <a:t>finalisation</a:t>
            </a:r>
            <a:r>
              <a:rPr lang="en-US" sz="2200" i="0" dirty="0">
                <a:solidFill>
                  <a:srgbClr val="2D2D2D"/>
                </a:solidFill>
                <a:effectLst/>
                <a:latin typeface="Arial Nova" panose="020B0504020202020204" pitchFamily="34" charset="0"/>
              </a:rPr>
              <a:t> of the indicator list, the data sources for each indicator needs to be identified in cooperation with the stakeholders in the destination.</a:t>
            </a:r>
          </a:p>
        </p:txBody>
      </p:sp>
    </p:spTree>
    <p:extLst>
      <p:ext uri="{BB962C8B-B14F-4D97-AF65-F5344CB8AC3E}">
        <p14:creationId xmlns:p14="http://schemas.microsoft.com/office/powerpoint/2010/main" val="127854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7" name="Title 1">
            <a:extLst>
              <a:ext uri="{FF2B5EF4-FFF2-40B4-BE49-F238E27FC236}">
                <a16:creationId xmlns:a16="http://schemas.microsoft.com/office/drawing/2014/main" id="{39798948-1475-B53F-93C1-336BF6BD696A}"/>
              </a:ext>
            </a:extLst>
          </p:cNvPr>
          <p:cNvSpPr>
            <a:spLocks noGrp="1"/>
          </p:cNvSpPr>
          <p:nvPr>
            <p:ph type="title"/>
          </p:nvPr>
        </p:nvSpPr>
        <p:spPr>
          <a:xfrm>
            <a:off x="1753256" y="342666"/>
            <a:ext cx="7436223" cy="423267"/>
          </a:xfrm>
        </p:spPr>
        <p:txBody>
          <a:bodyPr/>
          <a:lstStyle/>
          <a:p>
            <a:r>
              <a:rPr lang="en-US" sz="2800" dirty="0">
                <a:latin typeface="Arial Nova" panose="020B0504020202020204" pitchFamily="34" charset="0"/>
              </a:rPr>
              <a:t>Examples</a:t>
            </a:r>
          </a:p>
        </p:txBody>
      </p:sp>
      <p:sp>
        <p:nvSpPr>
          <p:cNvPr id="3" name="TextBox 2">
            <a:extLst>
              <a:ext uri="{FF2B5EF4-FFF2-40B4-BE49-F238E27FC236}">
                <a16:creationId xmlns:a16="http://schemas.microsoft.com/office/drawing/2014/main" id="{C3653D44-E7B2-0F18-709F-19B0E5224B84}"/>
              </a:ext>
            </a:extLst>
          </p:cNvPr>
          <p:cNvSpPr txBox="1"/>
          <p:nvPr/>
        </p:nvSpPr>
        <p:spPr>
          <a:xfrm>
            <a:off x="304600" y="1144011"/>
            <a:ext cx="11582799" cy="954107"/>
          </a:xfrm>
          <a:prstGeom prst="rect">
            <a:avLst/>
          </a:prstGeom>
          <a:noFill/>
        </p:spPr>
        <p:txBody>
          <a:bodyPr wrap="square">
            <a:spAutoFit/>
          </a:bodyPr>
          <a:lstStyle/>
          <a:p>
            <a:r>
              <a:rPr lang="en-US" sz="2800" b="0" i="0" dirty="0">
                <a:solidFill>
                  <a:srgbClr val="2D2D2D"/>
                </a:solidFill>
                <a:effectLst/>
                <a:latin typeface="Arial Nova" panose="020B0504020202020204" pitchFamily="34" charset="0"/>
              </a:rPr>
              <a:t>Nova </a:t>
            </a:r>
            <a:r>
              <a:rPr lang="en-US" sz="2800" b="0" i="0" dirty="0" err="1">
                <a:solidFill>
                  <a:srgbClr val="2D2D2D"/>
                </a:solidFill>
                <a:effectLst/>
                <a:latin typeface="Arial Nova" panose="020B0504020202020204" pitchFamily="34" charset="0"/>
              </a:rPr>
              <a:t>Gorica</a:t>
            </a:r>
            <a:endParaRPr lang="en-US" sz="2800" b="0" i="0" dirty="0">
              <a:solidFill>
                <a:srgbClr val="2D2D2D"/>
              </a:solidFill>
              <a:effectLst/>
              <a:latin typeface="Arial Nova" panose="020B0504020202020204" pitchFamily="34" charset="0"/>
            </a:endParaRPr>
          </a:p>
          <a:p>
            <a:endParaRPr lang="en-US" sz="2800" dirty="0">
              <a:solidFill>
                <a:srgbClr val="2D2D2D"/>
              </a:solidFill>
              <a:latin typeface="Arial Nova" panose="020B0504020202020204" pitchFamily="34" charset="0"/>
            </a:endParaRPr>
          </a:p>
        </p:txBody>
      </p:sp>
      <p:pic>
        <p:nvPicPr>
          <p:cNvPr id="4" name="Picture 3" descr="A map of the country&#10;&#10;Description automatically generated">
            <a:extLst>
              <a:ext uri="{FF2B5EF4-FFF2-40B4-BE49-F238E27FC236}">
                <a16:creationId xmlns:a16="http://schemas.microsoft.com/office/drawing/2014/main" id="{59C0A5EE-7006-03FF-2CE2-9E0219E98255}"/>
              </a:ext>
            </a:extLst>
          </p:cNvPr>
          <p:cNvPicPr>
            <a:picLocks noChangeAspect="1"/>
          </p:cNvPicPr>
          <p:nvPr/>
        </p:nvPicPr>
        <p:blipFill>
          <a:blip r:embed="rId2"/>
          <a:stretch>
            <a:fillRect/>
          </a:stretch>
        </p:blipFill>
        <p:spPr>
          <a:xfrm>
            <a:off x="2412999" y="927100"/>
            <a:ext cx="7366000" cy="5930900"/>
          </a:xfrm>
          <a:prstGeom prst="rect">
            <a:avLst/>
          </a:prstGeom>
        </p:spPr>
      </p:pic>
    </p:spTree>
    <p:extLst>
      <p:ext uri="{BB962C8B-B14F-4D97-AF65-F5344CB8AC3E}">
        <p14:creationId xmlns:p14="http://schemas.microsoft.com/office/powerpoint/2010/main" val="361222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7" name="Title 1">
            <a:extLst>
              <a:ext uri="{FF2B5EF4-FFF2-40B4-BE49-F238E27FC236}">
                <a16:creationId xmlns:a16="http://schemas.microsoft.com/office/drawing/2014/main" id="{39798948-1475-B53F-93C1-336BF6BD696A}"/>
              </a:ext>
            </a:extLst>
          </p:cNvPr>
          <p:cNvSpPr>
            <a:spLocks noGrp="1"/>
          </p:cNvSpPr>
          <p:nvPr>
            <p:ph type="title"/>
          </p:nvPr>
        </p:nvSpPr>
        <p:spPr>
          <a:xfrm>
            <a:off x="1753256" y="342666"/>
            <a:ext cx="7436223" cy="423267"/>
          </a:xfrm>
        </p:spPr>
        <p:txBody>
          <a:bodyPr/>
          <a:lstStyle/>
          <a:p>
            <a:r>
              <a:rPr lang="en-US" sz="2800" dirty="0">
                <a:latin typeface="Arial Nova" panose="020B0504020202020204" pitchFamily="34" charset="0"/>
              </a:rPr>
              <a:t>Examples</a:t>
            </a:r>
          </a:p>
        </p:txBody>
      </p:sp>
      <p:pic>
        <p:nvPicPr>
          <p:cNvPr id="4" name="Picture 3">
            <a:extLst>
              <a:ext uri="{FF2B5EF4-FFF2-40B4-BE49-F238E27FC236}">
                <a16:creationId xmlns:a16="http://schemas.microsoft.com/office/drawing/2014/main" id="{59C0A5EE-7006-03FF-2CE2-9E0219E98255}"/>
              </a:ext>
            </a:extLst>
          </p:cNvPr>
          <p:cNvPicPr>
            <a:picLocks noChangeAspect="1"/>
          </p:cNvPicPr>
          <p:nvPr/>
        </p:nvPicPr>
        <p:blipFill>
          <a:blip r:embed="rId2"/>
          <a:srcRect/>
          <a:stretch/>
        </p:blipFill>
        <p:spPr>
          <a:xfrm>
            <a:off x="591750" y="1946679"/>
            <a:ext cx="10776562" cy="4568655"/>
          </a:xfrm>
          <a:prstGeom prst="rect">
            <a:avLst/>
          </a:prstGeom>
        </p:spPr>
      </p:pic>
      <p:sp>
        <p:nvSpPr>
          <p:cNvPr id="2" name="Content Placeholder 3">
            <a:extLst>
              <a:ext uri="{FF2B5EF4-FFF2-40B4-BE49-F238E27FC236}">
                <a16:creationId xmlns:a16="http://schemas.microsoft.com/office/drawing/2014/main" id="{856F9745-A024-EFAF-46F9-C831F2289EBA}"/>
              </a:ext>
            </a:extLst>
          </p:cNvPr>
          <p:cNvSpPr>
            <a:spLocks noGrp="1"/>
          </p:cNvSpPr>
          <p:nvPr>
            <p:ph idx="1"/>
          </p:nvPr>
        </p:nvSpPr>
        <p:spPr>
          <a:xfrm>
            <a:off x="591750" y="906276"/>
            <a:ext cx="11860307" cy="2080805"/>
          </a:xfrm>
        </p:spPr>
        <p:txBody>
          <a:bodyPr>
            <a:normAutofit/>
          </a:bodyPr>
          <a:lstStyle/>
          <a:p>
            <a:pPr marL="0" indent="0">
              <a:buNone/>
            </a:pPr>
            <a:r>
              <a:rPr lang="en-US" sz="2600" dirty="0" err="1">
                <a:latin typeface="Arial Nova" panose="020B0504020202020204" pitchFamily="34" charset="0"/>
              </a:rPr>
              <a:t>Brezice</a:t>
            </a:r>
            <a:r>
              <a:rPr lang="en-US" sz="2600" dirty="0">
                <a:latin typeface="Arial Nova" panose="020B0504020202020204" pitchFamily="34" charset="0"/>
              </a:rPr>
              <a:t> – </a:t>
            </a:r>
            <a:r>
              <a:rPr lang="en-US" sz="2600">
                <a:latin typeface="Arial Nova" panose="020B0504020202020204" pitchFamily="34" charset="0"/>
              </a:rPr>
              <a:t>Hot Spots</a:t>
            </a:r>
            <a:endParaRPr lang="en-US" sz="2600" dirty="0">
              <a:latin typeface="Arial Nova" panose="020B0504020202020204" pitchFamily="34" charset="0"/>
            </a:endParaRPr>
          </a:p>
        </p:txBody>
      </p:sp>
    </p:spTree>
    <p:extLst>
      <p:ext uri="{BB962C8B-B14F-4D97-AF65-F5344CB8AC3E}">
        <p14:creationId xmlns:p14="http://schemas.microsoft.com/office/powerpoint/2010/main" val="59502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Carrying Capacity in Mekong Region</a:t>
            </a:r>
          </a:p>
        </p:txBody>
      </p:sp>
    </p:spTree>
    <p:extLst>
      <p:ext uri="{BB962C8B-B14F-4D97-AF65-F5344CB8AC3E}">
        <p14:creationId xmlns:p14="http://schemas.microsoft.com/office/powerpoint/2010/main" val="62648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9471" b="9471"/>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Sustainable Tourism Governance &amp; Strategic Planning </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4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Carrying Capacity Concept &amp; Successful Examples for Sustainability Measurement  </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4</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29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092467"/>
            <a:ext cx="7983134" cy="4631499"/>
          </a:xfrm>
        </p:spPr>
        <p:txBody>
          <a:bodyPr anchor="ctr"/>
          <a:lstStyle/>
          <a:p>
            <a:r>
              <a:rPr lang="en-US" dirty="0">
                <a:latin typeface="Arial Nova" panose="020B0504020202020204" pitchFamily="34" charset="0"/>
              </a:rPr>
              <a:t>Background for assessing Carrying Capacity</a:t>
            </a:r>
          </a:p>
          <a:p>
            <a:r>
              <a:rPr lang="en-US" dirty="0">
                <a:latin typeface="Arial Nova" panose="020B0504020202020204" pitchFamily="34" charset="0"/>
              </a:rPr>
              <a:t>Carrying Capacity Methodology (ESPON-EU)</a:t>
            </a:r>
          </a:p>
          <a:p>
            <a:r>
              <a:rPr lang="en-US" dirty="0">
                <a:latin typeface="Arial Nova" panose="020B0504020202020204" pitchFamily="34" charset="0"/>
              </a:rPr>
              <a:t>Overview of Results and Case Studies</a:t>
            </a:r>
          </a:p>
          <a:p>
            <a:r>
              <a:rPr lang="en-US" dirty="0">
                <a:latin typeface="Arial Nova" panose="020B0504020202020204" pitchFamily="34" charset="0"/>
              </a:rPr>
              <a:t>Strategic Guidelines</a:t>
            </a:r>
          </a:p>
          <a:p>
            <a:r>
              <a:rPr lang="en-US" dirty="0">
                <a:latin typeface="Arial Nova" panose="020B0504020202020204" pitchFamily="34" charset="0"/>
              </a:rPr>
              <a:t>Examples</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890150"/>
            <a:ext cx="11178659" cy="4383192"/>
          </a:xfrm>
        </p:spPr>
        <p:txBody>
          <a:bodyPr>
            <a:noAutofit/>
          </a:bodyPr>
          <a:lstStyle/>
          <a:p>
            <a:pPr marL="0" indent="0">
              <a:buNone/>
            </a:pPr>
            <a:r>
              <a:rPr lang="en-US" sz="2200" dirty="0">
                <a:latin typeface="Arial Nova" panose="020B0504020202020204" pitchFamily="34" charset="0"/>
              </a:rPr>
              <a:t>The aim of this ESPON Targeted Analysis project is to develop a methodology for measuring the carrying capacity of touristic destinations, based on a review of existing methodologies. This methodology was tested it in four case study destinations located in Slovenia (Bled, </a:t>
            </a:r>
            <a:r>
              <a:rPr lang="en-US" sz="2200" dirty="0" err="1">
                <a:latin typeface="Arial Nova" panose="020B0504020202020204" pitchFamily="34" charset="0"/>
              </a:rPr>
              <a:t>Brežice</a:t>
            </a:r>
            <a:r>
              <a:rPr lang="en-US" sz="2200" dirty="0">
                <a:latin typeface="Arial Nova" panose="020B0504020202020204" pitchFamily="34" charset="0"/>
              </a:rPr>
              <a:t> and </a:t>
            </a:r>
            <a:r>
              <a:rPr lang="en-US" sz="2200" dirty="0" err="1">
                <a:latin typeface="Arial Nova" panose="020B0504020202020204" pitchFamily="34" charset="0"/>
              </a:rPr>
              <a:t>Divača</a:t>
            </a:r>
            <a:r>
              <a:rPr lang="en-US" sz="2200" dirty="0">
                <a:latin typeface="Arial Nova" panose="020B0504020202020204" pitchFamily="34" charset="0"/>
              </a:rPr>
              <a:t>) and one in a cross-border destination of Nova </a:t>
            </a:r>
            <a:r>
              <a:rPr lang="en-US" sz="2200" dirty="0" err="1">
                <a:latin typeface="Arial Nova" panose="020B0504020202020204" pitchFamily="34" charset="0"/>
              </a:rPr>
              <a:t>Gorica</a:t>
            </a:r>
            <a:r>
              <a:rPr lang="en-US" sz="2200" dirty="0">
                <a:latin typeface="Arial Nova" panose="020B0504020202020204" pitchFamily="34" charset="0"/>
              </a:rPr>
              <a:t>/Gorizia at the Slovenian and Italian border.</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Final products of the project are a comprehensive handbook leading through the methodological steps to assess the carrying capacity of any destination, a supporting visualization tool (dashboard) as well as territorial evidence on the impact of tourism in the case study regions along with recommendations on managing tourism flows to ensure sustainable development of the region (case study reports).</a:t>
            </a: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440143" y="867366"/>
            <a:ext cx="7436223" cy="423267"/>
          </a:xfrm>
        </p:spPr>
        <p:txBody>
          <a:bodyPr/>
          <a:lstStyle/>
          <a:p>
            <a:r>
              <a:rPr lang="en-US" sz="3200" dirty="0">
                <a:latin typeface="Arial Nova" panose="020B0504020202020204" pitchFamily="34" charset="0"/>
              </a:rPr>
              <a:t>Background for assessing Carrying Capacity (ESPON-EU)</a:t>
            </a:r>
            <a:br>
              <a:rPr lang="en-US" sz="3200" dirty="0">
                <a:latin typeface="Arial Nova" panose="020B0504020202020204" pitchFamily="34" charset="0"/>
              </a:rPr>
            </a:br>
            <a:endParaRPr lang="en-US" sz="3200" dirty="0">
              <a:latin typeface="Arial Nova" panose="020B0504020202020204" pitchFamily="34" charset="0"/>
            </a:endParaRPr>
          </a:p>
        </p:txBody>
      </p:sp>
    </p:spTree>
    <p:extLst>
      <p:ext uri="{BB962C8B-B14F-4D97-AF65-F5344CB8AC3E}">
        <p14:creationId xmlns:p14="http://schemas.microsoft.com/office/powerpoint/2010/main" val="35396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298499"/>
            <a:ext cx="11178659" cy="934338"/>
          </a:xfrm>
        </p:spPr>
        <p:txBody>
          <a:bodyPr>
            <a:normAutofit/>
          </a:bodyPr>
          <a:lstStyle/>
          <a:p>
            <a:pPr marL="0" indent="0">
              <a:buNone/>
            </a:pPr>
            <a:r>
              <a:rPr lang="en-US" sz="2600" dirty="0">
                <a:latin typeface="Arial Nova" panose="020B0504020202020204" pitchFamily="34" charset="0"/>
              </a:rPr>
              <a:t>The relation between different tasks and outcomes of this project is presented on the figure below.</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440143" y="867366"/>
            <a:ext cx="7436223" cy="423267"/>
          </a:xfrm>
        </p:spPr>
        <p:txBody>
          <a:bodyPr/>
          <a:lstStyle/>
          <a:p>
            <a:r>
              <a:rPr lang="en-US" sz="3200" dirty="0">
                <a:latin typeface="Arial Nova" panose="020B0504020202020204" pitchFamily="34" charset="0"/>
              </a:rPr>
              <a:t>Background for assessing Carrying Capacity</a:t>
            </a:r>
            <a:br>
              <a:rPr lang="en-US" sz="3200" dirty="0">
                <a:latin typeface="Arial Nova" panose="020B0504020202020204" pitchFamily="34" charset="0"/>
              </a:rPr>
            </a:br>
            <a:endParaRPr lang="en-US" sz="3200" dirty="0">
              <a:latin typeface="Arial Nova" panose="020B0504020202020204" pitchFamily="34" charset="0"/>
            </a:endParaRPr>
          </a:p>
        </p:txBody>
      </p:sp>
      <p:pic>
        <p:nvPicPr>
          <p:cNvPr id="6" name="Picture 5" descr="A diagram of a process&#10;&#10;Description automatically generated">
            <a:extLst>
              <a:ext uri="{FF2B5EF4-FFF2-40B4-BE49-F238E27FC236}">
                <a16:creationId xmlns:a16="http://schemas.microsoft.com/office/drawing/2014/main" id="{EB010EB7-EB41-39B5-8B01-55FE24C44BCA}"/>
              </a:ext>
            </a:extLst>
          </p:cNvPr>
          <p:cNvPicPr>
            <a:picLocks noChangeAspect="1"/>
          </p:cNvPicPr>
          <p:nvPr/>
        </p:nvPicPr>
        <p:blipFill>
          <a:blip r:embed="rId2"/>
          <a:stretch>
            <a:fillRect/>
          </a:stretch>
        </p:blipFill>
        <p:spPr>
          <a:xfrm>
            <a:off x="2440142" y="2240703"/>
            <a:ext cx="7925965" cy="4570802"/>
          </a:xfrm>
          <a:prstGeom prst="rect">
            <a:avLst/>
          </a:prstGeom>
        </p:spPr>
      </p:pic>
    </p:spTree>
    <p:extLst>
      <p:ext uri="{BB962C8B-B14F-4D97-AF65-F5344CB8AC3E}">
        <p14:creationId xmlns:p14="http://schemas.microsoft.com/office/powerpoint/2010/main" val="212478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63574"/>
            <a:ext cx="11860307" cy="3644091"/>
          </a:xfrm>
        </p:spPr>
        <p:txBody>
          <a:bodyPr>
            <a:normAutofit lnSpcReduction="10000"/>
          </a:bodyPr>
          <a:lstStyle/>
          <a:p>
            <a:pPr marL="0" indent="0">
              <a:buNone/>
            </a:pPr>
            <a:r>
              <a:rPr lang="en-US" sz="2600" dirty="0">
                <a:latin typeface="Arial Nova" panose="020B0504020202020204" pitchFamily="34" charset="0"/>
              </a:rPr>
              <a:t>Existing Methodology Review</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 There is no single denominator for carrying capacity – a multitude of aspects in the socio-economic context of destinations are touched upon and carrying capacity is strongly related to the dimensions of sustainability and its conceptual components (i.e. economy, society and the environment).</a:t>
            </a:r>
          </a:p>
          <a:p>
            <a:pPr marL="0" indent="0">
              <a:buNone/>
            </a:pPr>
            <a:r>
              <a:rPr lang="en-US" sz="2600" dirty="0">
                <a:latin typeface="Arial Nova" panose="020B0504020202020204" pitchFamily="34" charset="0"/>
              </a:rPr>
              <a:t>Still the challenge is to establish a causality between tourism as a sub-sector of the economy and spatial phenomena (flows and concentration) and all these multiple aspects.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Carrying Capacity Methodology</a:t>
            </a: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227658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63574"/>
            <a:ext cx="11860307" cy="4994426"/>
          </a:xfrm>
        </p:spPr>
        <p:txBody>
          <a:bodyPr>
            <a:normAutofit/>
          </a:bodyPr>
          <a:lstStyle/>
          <a:p>
            <a:pPr marL="0" indent="0">
              <a:buNone/>
            </a:pPr>
            <a:r>
              <a:rPr lang="en-US" sz="2200" dirty="0">
                <a:latin typeface="Arial Nova" panose="020B0504020202020204" pitchFamily="34" charset="0"/>
              </a:rPr>
              <a:t>Existing Methodology Review</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There is no single way of capturing the carrying capacity along the different dimensions. The methodological approach meets this challenge by allowing for different ways to assess normative borders for carrying capacities. </a:t>
            </a:r>
          </a:p>
          <a:p>
            <a:pPr marL="0" indent="0">
              <a:buNone/>
            </a:pPr>
            <a:r>
              <a:rPr lang="en-US" sz="2200" dirty="0">
                <a:latin typeface="Arial Nova" panose="020B0504020202020204" pitchFamily="34" charset="0"/>
              </a:rPr>
              <a:t>While for some indicators carrying capacity is to be understood as staying within a limit or getting closer to it (e.g. economic growth induced by tourism), for other indicators it would mean to stay within a corridor of an “optimal” condition (e.g. biodiversity within a tourist destination), while getting closer to the limit would indicate a critical condition. In other words, the method will have to be able to deal with various ways to describe and measure the target values of carrying capacity.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10"/>
            <a:ext cx="9504051" cy="322544"/>
          </a:xfrm>
        </p:spPr>
        <p:txBody>
          <a:bodyPr/>
          <a:lstStyle/>
          <a:p>
            <a:r>
              <a:rPr lang="en-US" sz="2800" dirty="0">
                <a:latin typeface="Arial Nova" panose="020B0504020202020204" pitchFamily="34" charset="0"/>
              </a:rPr>
              <a:t>Carrying Capacity Methodology</a:t>
            </a:r>
            <a:br>
              <a:rPr lang="en-US" sz="2800" dirty="0">
                <a:latin typeface="Arial Nova" panose="020B0504020202020204" pitchFamily="34" charset="0"/>
              </a:rPr>
            </a:br>
            <a:endParaRPr lang="en-US" sz="2800" dirty="0">
              <a:latin typeface="Arial Nova" panose="020B0504020202020204" pitchFamily="34" charset="0"/>
            </a:endParaRPr>
          </a:p>
        </p:txBody>
      </p:sp>
    </p:spTree>
    <p:extLst>
      <p:ext uri="{BB962C8B-B14F-4D97-AF65-F5344CB8AC3E}">
        <p14:creationId xmlns:p14="http://schemas.microsoft.com/office/powerpoint/2010/main" val="71518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30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783055" y="778738"/>
            <a:ext cx="9504051" cy="322544"/>
          </a:xfrm>
        </p:spPr>
        <p:txBody>
          <a:bodyPr/>
          <a:lstStyle/>
          <a:p>
            <a:r>
              <a:rPr lang="en-US" sz="2800" dirty="0">
                <a:latin typeface="Arial Nova" panose="020B0504020202020204" pitchFamily="34" charset="0"/>
              </a:rPr>
              <a:t>Carrying Capacity Methodology</a:t>
            </a:r>
            <a:br>
              <a:rPr lang="en-US" sz="2800" dirty="0">
                <a:latin typeface="Arial Nova" panose="020B0504020202020204" pitchFamily="34" charset="0"/>
              </a:rPr>
            </a:br>
            <a:endParaRPr lang="en-US" sz="2800" dirty="0">
              <a:latin typeface="Arial Nova" panose="020B0504020202020204" pitchFamily="34" charset="0"/>
            </a:endParaRPr>
          </a:p>
        </p:txBody>
      </p:sp>
      <p:pic>
        <p:nvPicPr>
          <p:cNvPr id="7" name="Picture 6" descr="A diagram of a process&#10;&#10;Description automatically generated">
            <a:extLst>
              <a:ext uri="{FF2B5EF4-FFF2-40B4-BE49-F238E27FC236}">
                <a16:creationId xmlns:a16="http://schemas.microsoft.com/office/drawing/2014/main" id="{D492D83E-4A4F-8838-467E-AA8948F29394}"/>
              </a:ext>
            </a:extLst>
          </p:cNvPr>
          <p:cNvPicPr>
            <a:picLocks noChangeAspect="1"/>
          </p:cNvPicPr>
          <p:nvPr/>
        </p:nvPicPr>
        <p:blipFill>
          <a:blip r:embed="rId2"/>
          <a:stretch>
            <a:fillRect/>
          </a:stretch>
        </p:blipFill>
        <p:spPr>
          <a:xfrm>
            <a:off x="1263491" y="1101282"/>
            <a:ext cx="9665018" cy="5757883"/>
          </a:xfrm>
          <a:prstGeom prst="rect">
            <a:avLst/>
          </a:prstGeom>
        </p:spPr>
      </p:pic>
    </p:spTree>
    <p:extLst>
      <p:ext uri="{BB962C8B-B14F-4D97-AF65-F5344CB8AC3E}">
        <p14:creationId xmlns:p14="http://schemas.microsoft.com/office/powerpoint/2010/main" val="32118472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13152</TotalTime>
  <Words>904</Words>
  <Application>Microsoft Macintosh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Nova</vt:lpstr>
      <vt:lpstr>Calibri</vt:lpstr>
      <vt:lpstr>Office Theme</vt:lpstr>
      <vt:lpstr>Sustainable &amp; Smart Tourism</vt:lpstr>
      <vt:lpstr>Sustainable Tourism Governance &amp; Strategic Planning </vt:lpstr>
      <vt:lpstr>Carrying Capacity Concept &amp; Successful Examples for Sustainability Measurement  </vt:lpstr>
      <vt:lpstr>PowerPoint Presentation</vt:lpstr>
      <vt:lpstr>Background for assessing Carrying Capacity (ESPON-EU) </vt:lpstr>
      <vt:lpstr>Background for assessing Carrying Capacity </vt:lpstr>
      <vt:lpstr>Carrying Capacity Methodology </vt:lpstr>
      <vt:lpstr>Carrying Capacity Methodology </vt:lpstr>
      <vt:lpstr>Carrying Capacity Methodology </vt:lpstr>
      <vt:lpstr>Overview of Results and Case Studies </vt:lpstr>
      <vt:lpstr>Overview of Results and Case Studies </vt:lpstr>
      <vt:lpstr>Overview of Results and Case Studies </vt:lpstr>
      <vt:lpstr>Strategic Guidelines</vt:lpstr>
      <vt:lpstr>Strategic Guidelines</vt:lpstr>
      <vt:lpstr>Examples</vt:lpstr>
      <vt:lpstr>Examples</vt:lpstr>
      <vt:lpstr>Discussion about Carrying Capacity in Mekong Region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532</cp:revision>
  <cp:lastPrinted>2023-09-24T09:21:02Z</cp:lastPrinted>
  <dcterms:created xsi:type="dcterms:W3CDTF">2023-02-25T10:22:15Z</dcterms:created>
  <dcterms:modified xsi:type="dcterms:W3CDTF">2023-10-30T00:22:56Z</dcterms:modified>
</cp:coreProperties>
</file>