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56" r:id="rId2"/>
    <p:sldId id="712" r:id="rId3"/>
    <p:sldId id="268" r:id="rId4"/>
    <p:sldId id="628" r:id="rId5"/>
    <p:sldId id="667" r:id="rId6"/>
    <p:sldId id="729" r:id="rId7"/>
    <p:sldId id="730" r:id="rId8"/>
    <p:sldId id="719" r:id="rId9"/>
    <p:sldId id="738" r:id="rId10"/>
    <p:sldId id="733" r:id="rId11"/>
    <p:sldId id="739" r:id="rId12"/>
    <p:sldId id="656" r:id="rId13"/>
    <p:sldId id="740" r:id="rId14"/>
    <p:sldId id="741" r:id="rId15"/>
    <p:sldId id="734" r:id="rId16"/>
    <p:sldId id="742" r:id="rId17"/>
    <p:sldId id="700" r:id="rId18"/>
    <p:sldId id="743" r:id="rId19"/>
    <p:sldId id="672" r:id="rId20"/>
    <p:sldId id="67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9494"/>
    <a:srgbClr val="BCDCF6"/>
    <a:srgbClr val="01B6EE"/>
    <a:srgbClr val="73C9DC"/>
    <a:srgbClr val="4E8FCD"/>
    <a:srgbClr val="008BD2"/>
    <a:srgbClr val="0F428C"/>
    <a:srgbClr val="FAD0CF"/>
    <a:srgbClr val="01B6ED"/>
    <a:srgbClr val="008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644" autoAdjust="0"/>
    <p:restoredTop sz="85206" autoAdjust="0"/>
  </p:normalViewPr>
  <p:slideViewPr>
    <p:cSldViewPr snapToGrid="0" snapToObjects="1">
      <p:cViewPr varScale="1">
        <p:scale>
          <a:sx n="62" d="100"/>
          <a:sy n="62" d="100"/>
        </p:scale>
        <p:origin x="200" y="1216"/>
      </p:cViewPr>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87" d="100"/>
          <a:sy n="87" d="100"/>
        </p:scale>
        <p:origin x="2696"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02C166-8C0A-D5F5-4068-8A8BC56F767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KR"/>
          </a:p>
        </p:txBody>
      </p:sp>
      <p:sp>
        <p:nvSpPr>
          <p:cNvPr id="3" name="Date Placeholder 2">
            <a:extLst>
              <a:ext uri="{FF2B5EF4-FFF2-40B4-BE49-F238E27FC236}">
                <a16:creationId xmlns:a16="http://schemas.microsoft.com/office/drawing/2014/main" id="{5DFA9348-8D07-45BE-F46E-90B3924D29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96FCE7-95A2-B04F-96F3-1F517A8038A1}" type="datetimeFigureOut">
              <a:rPr lang="en-KR" smtClean="0"/>
              <a:t>11/1/23</a:t>
            </a:fld>
            <a:endParaRPr lang="en-KR"/>
          </a:p>
        </p:txBody>
      </p:sp>
      <p:sp>
        <p:nvSpPr>
          <p:cNvPr id="4" name="Footer Placeholder 3">
            <a:extLst>
              <a:ext uri="{FF2B5EF4-FFF2-40B4-BE49-F238E27FC236}">
                <a16:creationId xmlns:a16="http://schemas.microsoft.com/office/drawing/2014/main" id="{F67A7609-79AE-DF28-445C-0E096212FA2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KR"/>
          </a:p>
        </p:txBody>
      </p:sp>
      <p:sp>
        <p:nvSpPr>
          <p:cNvPr id="5" name="Slide Number Placeholder 4">
            <a:extLst>
              <a:ext uri="{FF2B5EF4-FFF2-40B4-BE49-F238E27FC236}">
                <a16:creationId xmlns:a16="http://schemas.microsoft.com/office/drawing/2014/main" id="{7EC091CC-705C-6D42-8EA9-F7EA9FE20E5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5C31B3-29A6-DE42-B9CD-F001CA004CDC}" type="slidenum">
              <a:rPr lang="en-KR" smtClean="0"/>
              <a:t>‹#›</a:t>
            </a:fld>
            <a:endParaRPr lang="en-KR"/>
          </a:p>
        </p:txBody>
      </p:sp>
    </p:spTree>
    <p:extLst>
      <p:ext uri="{BB962C8B-B14F-4D97-AF65-F5344CB8AC3E}">
        <p14:creationId xmlns:p14="http://schemas.microsoft.com/office/powerpoint/2010/main" val="1531947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7676B2-F1D5-7C42-8690-5E1FEA9EA7C8}" type="datetimeFigureOut">
              <a:rPr lang="en-US" smtClean="0"/>
              <a:t>11/1/23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8423EB-90F0-F342-8499-59A73EFCEEBA}" type="slidenum">
              <a:rPr lang="en-US" smtClean="0"/>
              <a:t>‹#›</a:t>
            </a:fld>
            <a:endParaRPr lang="en-US"/>
          </a:p>
        </p:txBody>
      </p:sp>
    </p:spTree>
    <p:extLst>
      <p:ext uri="{BB962C8B-B14F-4D97-AF65-F5344CB8AC3E}">
        <p14:creationId xmlns:p14="http://schemas.microsoft.com/office/powerpoint/2010/main" val="2401653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7E899F0-DB6A-1B4E-BF39-7DB3DE553B54}"/>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CD4FF6FC-D161-384D-B0E1-64885323B8C2}"/>
              </a:ext>
            </a:extLst>
          </p:cNvPr>
          <p:cNvSpPr>
            <a:spLocks noGrp="1"/>
          </p:cNvSpPr>
          <p:nvPr>
            <p:ph type="ctrTitle" hasCustomPrompt="1"/>
          </p:nvPr>
        </p:nvSpPr>
        <p:spPr>
          <a:xfrm>
            <a:off x="1524000" y="1870362"/>
            <a:ext cx="9144000" cy="976746"/>
          </a:xfrm>
        </p:spPr>
        <p:txBody>
          <a:bodyPr anchor="b">
            <a:normAutofit/>
          </a:bodyPr>
          <a:lstStyle>
            <a:lvl1pPr algn="ctr">
              <a:defRPr sz="5400" b="1">
                <a:solidFill>
                  <a:schemeClr val="tx2"/>
                </a:solidFill>
              </a:defRPr>
            </a:lvl1pPr>
          </a:lstStyle>
          <a:p>
            <a:r>
              <a:rPr lang="en-US" dirty="0"/>
              <a:t>Title slide/headline</a:t>
            </a:r>
          </a:p>
        </p:txBody>
      </p:sp>
      <p:sp>
        <p:nvSpPr>
          <p:cNvPr id="3" name="Subtitle 2">
            <a:extLst>
              <a:ext uri="{FF2B5EF4-FFF2-40B4-BE49-F238E27FC236}">
                <a16:creationId xmlns:a16="http://schemas.microsoft.com/office/drawing/2014/main" id="{ED5FA61A-BA8F-434D-A3E1-25F4A98AE22C}"/>
              </a:ext>
            </a:extLst>
          </p:cNvPr>
          <p:cNvSpPr>
            <a:spLocks noGrp="1"/>
          </p:cNvSpPr>
          <p:nvPr>
            <p:ph type="subTitle" idx="1" hasCustomPrompt="1"/>
          </p:nvPr>
        </p:nvSpPr>
        <p:spPr>
          <a:xfrm>
            <a:off x="1524000" y="4312227"/>
            <a:ext cx="9144000" cy="1301496"/>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the sub-line </a:t>
            </a:r>
            <a:br>
              <a:rPr lang="en-US" dirty="0"/>
            </a:br>
            <a:r>
              <a:rPr lang="en-US" dirty="0"/>
              <a:t>Project name | Date</a:t>
            </a:r>
          </a:p>
        </p:txBody>
      </p:sp>
      <p:sp>
        <p:nvSpPr>
          <p:cNvPr id="22" name="Text Placeholder 21">
            <a:extLst>
              <a:ext uri="{FF2B5EF4-FFF2-40B4-BE49-F238E27FC236}">
                <a16:creationId xmlns:a16="http://schemas.microsoft.com/office/drawing/2014/main" id="{CD69D2CF-5E26-6B4D-A34F-E5D93F86E563}"/>
              </a:ext>
            </a:extLst>
          </p:cNvPr>
          <p:cNvSpPr>
            <a:spLocks noGrp="1"/>
          </p:cNvSpPr>
          <p:nvPr>
            <p:ph type="body" sz="quarter" idx="10" hasCustomPrompt="1"/>
          </p:nvPr>
        </p:nvSpPr>
        <p:spPr>
          <a:xfrm>
            <a:off x="1524000" y="2930525"/>
            <a:ext cx="9144000" cy="498475"/>
          </a:xfrm>
        </p:spPr>
        <p:txBody>
          <a:bodyPr>
            <a:normAutofit/>
          </a:bodyPr>
          <a:lstStyle>
            <a:lvl1pPr marL="0" indent="0" algn="ctr">
              <a:buNone/>
              <a:defRPr sz="2000" b="1">
                <a:solidFill>
                  <a:schemeClr val="bg1">
                    <a:lumMod val="50000"/>
                  </a:schemeClr>
                </a:solidFill>
              </a:defRPr>
            </a:lvl1pPr>
          </a:lstStyle>
          <a:p>
            <a:pPr algn="ctr"/>
            <a:r>
              <a:rPr lang="en-US" dirty="0">
                <a:solidFill>
                  <a:schemeClr val="bg1">
                    <a:lumMod val="50000"/>
                  </a:schemeClr>
                </a:solidFill>
              </a:rPr>
              <a:t>with </a:t>
            </a:r>
            <a:r>
              <a:rPr lang="en-US" dirty="0" err="1">
                <a:solidFill>
                  <a:schemeClr val="bg1">
                    <a:lumMod val="50000"/>
                  </a:schemeClr>
                </a:solidFill>
              </a:rPr>
              <a:t>colour</a:t>
            </a:r>
            <a:r>
              <a:rPr lang="en-US" dirty="0">
                <a:solidFill>
                  <a:schemeClr val="bg1">
                    <a:lumMod val="50000"/>
                  </a:schemeClr>
                </a:solidFill>
              </a:rPr>
              <a:t> MI key visual</a:t>
            </a:r>
            <a:endParaRPr lang="en-US" dirty="0"/>
          </a:p>
        </p:txBody>
      </p:sp>
      <p:pic>
        <p:nvPicPr>
          <p:cNvPr id="25" name="Picture 24">
            <a:extLst>
              <a:ext uri="{FF2B5EF4-FFF2-40B4-BE49-F238E27FC236}">
                <a16:creationId xmlns:a16="http://schemas.microsoft.com/office/drawing/2014/main" id="{C0CAA697-C9B4-7145-9898-2575838C0A23}"/>
              </a:ext>
            </a:extLst>
          </p:cNvPr>
          <p:cNvPicPr>
            <a:picLocks noChangeAspect="1"/>
          </p:cNvPicPr>
          <p:nvPr userDrawn="1"/>
        </p:nvPicPr>
        <p:blipFill>
          <a:blip r:embed="rId3"/>
          <a:stretch>
            <a:fillRect/>
          </a:stretch>
        </p:blipFill>
        <p:spPr>
          <a:xfrm>
            <a:off x="9723331" y="424517"/>
            <a:ext cx="2035954" cy="725055"/>
          </a:xfrm>
          <a:prstGeom prst="rect">
            <a:avLst/>
          </a:prstGeom>
        </p:spPr>
      </p:pic>
      <p:grpSp>
        <p:nvGrpSpPr>
          <p:cNvPr id="14" name="Group 13">
            <a:extLst>
              <a:ext uri="{FF2B5EF4-FFF2-40B4-BE49-F238E27FC236}">
                <a16:creationId xmlns:a16="http://schemas.microsoft.com/office/drawing/2014/main" id="{6C7E23A4-23E2-E943-8BDE-16A2AAFDCF02}"/>
              </a:ext>
            </a:extLst>
          </p:cNvPr>
          <p:cNvGrpSpPr/>
          <p:nvPr userDrawn="1"/>
        </p:nvGrpSpPr>
        <p:grpSpPr>
          <a:xfrm>
            <a:off x="5424917" y="3799886"/>
            <a:ext cx="1347954" cy="141454"/>
            <a:chOff x="5424917" y="3799886"/>
            <a:chExt cx="1347954" cy="141454"/>
          </a:xfrm>
        </p:grpSpPr>
        <p:sp>
          <p:nvSpPr>
            <p:cNvPr id="15" name="Oval 14">
              <a:extLst>
                <a:ext uri="{FF2B5EF4-FFF2-40B4-BE49-F238E27FC236}">
                  <a16:creationId xmlns:a16="http://schemas.microsoft.com/office/drawing/2014/main" id="{B3FC9594-83F6-D144-9E4D-7EB49F8B3CB1}"/>
                </a:ext>
              </a:extLst>
            </p:cNvPr>
            <p:cNvSpPr/>
            <p:nvPr/>
          </p:nvSpPr>
          <p:spPr>
            <a:xfrm>
              <a:off x="6631417" y="3799886"/>
              <a:ext cx="141454" cy="141454"/>
            </a:xfrm>
            <a:prstGeom prst="ellipse">
              <a:avLst/>
            </a:prstGeom>
            <a:solidFill>
              <a:srgbClr val="BCDC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6" name="Oval 15">
              <a:extLst>
                <a:ext uri="{FF2B5EF4-FFF2-40B4-BE49-F238E27FC236}">
                  <a16:creationId xmlns:a16="http://schemas.microsoft.com/office/drawing/2014/main" id="{3C8D79A1-6A6D-D747-990B-3B515C94B794}"/>
                </a:ext>
              </a:extLst>
            </p:cNvPr>
            <p:cNvSpPr/>
            <p:nvPr/>
          </p:nvSpPr>
          <p:spPr>
            <a:xfrm>
              <a:off x="6390117" y="3799886"/>
              <a:ext cx="141454" cy="141454"/>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7" name="Oval 16">
              <a:extLst>
                <a:ext uri="{FF2B5EF4-FFF2-40B4-BE49-F238E27FC236}">
                  <a16:creationId xmlns:a16="http://schemas.microsoft.com/office/drawing/2014/main" id="{1B2BAB8F-8508-6F4B-BDA8-B199223F9048}"/>
                </a:ext>
              </a:extLst>
            </p:cNvPr>
            <p:cNvSpPr/>
            <p:nvPr/>
          </p:nvSpPr>
          <p:spPr>
            <a:xfrm>
              <a:off x="6148817" y="3799886"/>
              <a:ext cx="141454" cy="141454"/>
            </a:xfrm>
            <a:prstGeom prst="ellipse">
              <a:avLst/>
            </a:prstGeom>
            <a:solidFill>
              <a:srgbClr val="73C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8" name="Oval 17">
              <a:extLst>
                <a:ext uri="{FF2B5EF4-FFF2-40B4-BE49-F238E27FC236}">
                  <a16:creationId xmlns:a16="http://schemas.microsoft.com/office/drawing/2014/main" id="{BE2024D1-659B-F64F-87EF-FF55401933BB}"/>
                </a:ext>
              </a:extLst>
            </p:cNvPr>
            <p:cNvSpPr/>
            <p:nvPr/>
          </p:nvSpPr>
          <p:spPr>
            <a:xfrm>
              <a:off x="5907517" y="3799886"/>
              <a:ext cx="141454" cy="141454"/>
            </a:xfrm>
            <a:prstGeom prst="ellipse">
              <a:avLst/>
            </a:prstGeom>
            <a:solidFill>
              <a:srgbClr val="008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9" name="Oval 18">
              <a:extLst>
                <a:ext uri="{FF2B5EF4-FFF2-40B4-BE49-F238E27FC236}">
                  <a16:creationId xmlns:a16="http://schemas.microsoft.com/office/drawing/2014/main" id="{F7480A29-100A-884B-8E20-4ED5E01F1BF2}"/>
                </a:ext>
              </a:extLst>
            </p:cNvPr>
            <p:cNvSpPr/>
            <p:nvPr/>
          </p:nvSpPr>
          <p:spPr>
            <a:xfrm>
              <a:off x="5666217" y="3799886"/>
              <a:ext cx="141454" cy="141454"/>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20" name="Oval 19">
              <a:extLst>
                <a:ext uri="{FF2B5EF4-FFF2-40B4-BE49-F238E27FC236}">
                  <a16:creationId xmlns:a16="http://schemas.microsoft.com/office/drawing/2014/main" id="{39D5184E-BB8D-E146-A6D6-5ACCC4467DB9}"/>
                </a:ext>
              </a:extLst>
            </p:cNvPr>
            <p:cNvSpPr/>
            <p:nvPr/>
          </p:nvSpPr>
          <p:spPr>
            <a:xfrm>
              <a:off x="5424917" y="3799886"/>
              <a:ext cx="141454" cy="141454"/>
            </a:xfrm>
            <a:prstGeom prst="ellipse">
              <a:avLst/>
            </a:prstGeom>
            <a:solidFill>
              <a:srgbClr val="01B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grpSp>
    </p:spTree>
    <p:extLst>
      <p:ext uri="{BB962C8B-B14F-4D97-AF65-F5344CB8AC3E}">
        <p14:creationId xmlns:p14="http://schemas.microsoft.com/office/powerpoint/2010/main" val="2334691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0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EF0CB3-0DE0-C84C-9A4E-CA03BC2029F5}"/>
              </a:ext>
            </a:extLst>
          </p:cNvPr>
          <p:cNvSpPr/>
          <p:nvPr userDrawn="1"/>
        </p:nvSpPr>
        <p:spPr>
          <a:xfrm>
            <a:off x="6111279" y="1110407"/>
            <a:ext cx="5050420" cy="2500131"/>
          </a:xfrm>
          <a:prstGeom prst="rect">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07BEA52-9F13-594B-850F-DF911FC9AD9A}"/>
              </a:ext>
            </a:extLst>
          </p:cNvPr>
          <p:cNvSpPr/>
          <p:nvPr userDrawn="1"/>
        </p:nvSpPr>
        <p:spPr>
          <a:xfrm>
            <a:off x="1060859" y="3597954"/>
            <a:ext cx="5050420" cy="2500131"/>
          </a:xfrm>
          <a:prstGeom prst="rect">
            <a:avLst/>
          </a:prstGeom>
          <a:solidFill>
            <a:srgbClr val="73C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496ADE11-361E-FB49-8D2F-DE354983F7AC}"/>
              </a:ext>
            </a:extLst>
          </p:cNvPr>
          <p:cNvPicPr>
            <a:picLocks noChangeAspect="1"/>
          </p:cNvPicPr>
          <p:nvPr userDrawn="1"/>
        </p:nvPicPr>
        <p:blipFill>
          <a:blip r:embed="rId2"/>
          <a:stretch>
            <a:fillRect/>
          </a:stretch>
        </p:blipFill>
        <p:spPr>
          <a:xfrm>
            <a:off x="10274615" y="436093"/>
            <a:ext cx="1473094" cy="524606"/>
          </a:xfrm>
          <a:prstGeom prst="rect">
            <a:avLst/>
          </a:prstGeom>
        </p:spPr>
      </p:pic>
      <p:sp>
        <p:nvSpPr>
          <p:cNvPr id="14" name="Text Placeholder 3">
            <a:extLst>
              <a:ext uri="{FF2B5EF4-FFF2-40B4-BE49-F238E27FC236}">
                <a16:creationId xmlns:a16="http://schemas.microsoft.com/office/drawing/2014/main" id="{8E41D2E8-5FCE-704C-A6EC-97ACED2108E9}"/>
              </a:ext>
            </a:extLst>
          </p:cNvPr>
          <p:cNvSpPr>
            <a:spLocks noGrp="1"/>
          </p:cNvSpPr>
          <p:nvPr>
            <p:ph type="body" sz="half" idx="2"/>
          </p:nvPr>
        </p:nvSpPr>
        <p:spPr>
          <a:xfrm>
            <a:off x="6535684" y="1473347"/>
            <a:ext cx="4201610" cy="1781797"/>
          </a:xfrm>
        </p:spPr>
        <p:txBody>
          <a:bodyPr/>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3" name="Text Placeholder 3">
            <a:extLst>
              <a:ext uri="{FF2B5EF4-FFF2-40B4-BE49-F238E27FC236}">
                <a16:creationId xmlns:a16="http://schemas.microsoft.com/office/drawing/2014/main" id="{6C5A7C57-9811-E340-8A05-15A5C279AC9C}"/>
              </a:ext>
            </a:extLst>
          </p:cNvPr>
          <p:cNvSpPr>
            <a:spLocks noGrp="1"/>
          </p:cNvSpPr>
          <p:nvPr>
            <p:ph type="body" sz="half" idx="13"/>
          </p:nvPr>
        </p:nvSpPr>
        <p:spPr>
          <a:xfrm>
            <a:off x="1471817" y="3965796"/>
            <a:ext cx="4201610" cy="1781797"/>
          </a:xfrm>
        </p:spPr>
        <p:txBody>
          <a:bodyPr/>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Picture Placeholder 2">
            <a:extLst>
              <a:ext uri="{FF2B5EF4-FFF2-40B4-BE49-F238E27FC236}">
                <a16:creationId xmlns:a16="http://schemas.microsoft.com/office/drawing/2014/main" id="{1127E308-AAEF-CF4B-AB67-1B4F1EF901CE}"/>
              </a:ext>
            </a:extLst>
          </p:cNvPr>
          <p:cNvSpPr>
            <a:spLocks noGrp="1"/>
          </p:cNvSpPr>
          <p:nvPr>
            <p:ph type="pic" sz="quarter" idx="14"/>
          </p:nvPr>
        </p:nvSpPr>
        <p:spPr>
          <a:xfrm>
            <a:off x="1060859" y="1110407"/>
            <a:ext cx="5050420" cy="2479994"/>
          </a:xfrm>
        </p:spPr>
        <p:txBody>
          <a:bodyPr/>
          <a:lstStyle>
            <a:lvl1pPr marL="0" indent="0" algn="ctr">
              <a:buNone/>
              <a:defRPr/>
            </a:lvl1pPr>
          </a:lstStyle>
          <a:p>
            <a:endParaRPr lang="en-US" dirty="0"/>
          </a:p>
        </p:txBody>
      </p:sp>
      <p:sp>
        <p:nvSpPr>
          <p:cNvPr id="18" name="Picture Placeholder 2">
            <a:extLst>
              <a:ext uri="{FF2B5EF4-FFF2-40B4-BE49-F238E27FC236}">
                <a16:creationId xmlns:a16="http://schemas.microsoft.com/office/drawing/2014/main" id="{2A178B35-AC64-A640-BE34-8D74BAFF91C5}"/>
              </a:ext>
            </a:extLst>
          </p:cNvPr>
          <p:cNvSpPr>
            <a:spLocks noGrp="1"/>
          </p:cNvSpPr>
          <p:nvPr>
            <p:ph type="pic" sz="quarter" idx="15"/>
          </p:nvPr>
        </p:nvSpPr>
        <p:spPr>
          <a:xfrm>
            <a:off x="6111279" y="3597954"/>
            <a:ext cx="5050420" cy="2479994"/>
          </a:xfrm>
        </p:spPr>
        <p:txBody>
          <a:bodyPr/>
          <a:lstStyle>
            <a:lvl1pPr marL="0" indent="0" algn="ctr">
              <a:buNone/>
              <a:defRPr/>
            </a:lvl1pPr>
          </a:lstStyle>
          <a:p>
            <a:endParaRPr lang="en-US" dirty="0"/>
          </a:p>
        </p:txBody>
      </p:sp>
      <p:sp>
        <p:nvSpPr>
          <p:cNvPr id="26" name="Date Placeholder 3">
            <a:extLst>
              <a:ext uri="{FF2B5EF4-FFF2-40B4-BE49-F238E27FC236}">
                <a16:creationId xmlns:a16="http://schemas.microsoft.com/office/drawing/2014/main" id="{8A36B2F6-5BAF-054B-9D2D-E5B5BB887CAD}"/>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1 November 2023</a:t>
            </a:fld>
            <a:endParaRPr lang="en-US" dirty="0"/>
          </a:p>
        </p:txBody>
      </p:sp>
      <p:sp>
        <p:nvSpPr>
          <p:cNvPr id="27" name="Footer Placeholder 4">
            <a:extLst>
              <a:ext uri="{FF2B5EF4-FFF2-40B4-BE49-F238E27FC236}">
                <a16:creationId xmlns:a16="http://schemas.microsoft.com/office/drawing/2014/main" id="{B53BE3F0-91CC-0843-AD5C-40BEB3847274}"/>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28" name="Slide Number Placeholder 5">
            <a:extLst>
              <a:ext uri="{FF2B5EF4-FFF2-40B4-BE49-F238E27FC236}">
                <a16:creationId xmlns:a16="http://schemas.microsoft.com/office/drawing/2014/main" id="{84BC849F-DA56-9E4D-817A-FFA6F412DB53}"/>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pic>
        <p:nvPicPr>
          <p:cNvPr id="19" name="Picture 18">
            <a:extLst>
              <a:ext uri="{FF2B5EF4-FFF2-40B4-BE49-F238E27FC236}">
                <a16:creationId xmlns:a16="http://schemas.microsoft.com/office/drawing/2014/main" id="{F2B6C00D-4CF9-674C-8BDA-A77A06BA5BDB}"/>
              </a:ext>
            </a:extLst>
          </p:cNvPr>
          <p:cNvPicPr>
            <a:picLocks noChangeAspect="1"/>
          </p:cNvPicPr>
          <p:nvPr userDrawn="1"/>
        </p:nvPicPr>
        <p:blipFill>
          <a:blip r:embed="rId3"/>
          <a:srcRect/>
          <a:stretch/>
        </p:blipFill>
        <p:spPr>
          <a:xfrm>
            <a:off x="-10391" y="10391"/>
            <a:ext cx="12192000" cy="6858000"/>
          </a:xfrm>
          <a:prstGeom prst="rect">
            <a:avLst/>
          </a:prstGeom>
        </p:spPr>
      </p:pic>
    </p:spTree>
    <p:extLst>
      <p:ext uri="{BB962C8B-B14F-4D97-AF65-F5344CB8AC3E}">
        <p14:creationId xmlns:p14="http://schemas.microsoft.com/office/powerpoint/2010/main" val="59754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06_Title and Conten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566560FD-3880-0E49-BC4C-247C8EE712E7}"/>
              </a:ext>
            </a:extLst>
          </p:cNvPr>
          <p:cNvSpPr>
            <a:spLocks noGrp="1"/>
          </p:cNvSpPr>
          <p:nvPr>
            <p:ph type="pic" idx="13"/>
          </p:nvPr>
        </p:nvSpPr>
        <p:spPr>
          <a:xfrm>
            <a:off x="799447" y="1368775"/>
            <a:ext cx="5659624" cy="41128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6750423" y="1396792"/>
            <a:ext cx="4622099" cy="1144701"/>
          </a:xfrm>
        </p:spPr>
        <p:txBody>
          <a:bodyPr>
            <a:noAutofit/>
          </a:bodyPr>
          <a:lstStyle>
            <a:lvl1pPr>
              <a:defRPr sz="2400" b="1">
                <a:solidFill>
                  <a:schemeClr val="tx2"/>
                </a:solidFill>
              </a:defRPr>
            </a:lvl1pPr>
          </a:lstStyle>
          <a:p>
            <a:r>
              <a:rPr lang="en-US" dirty="0"/>
              <a:t>Text slide with one photo,</a:t>
            </a:r>
            <a:br>
              <a:rPr lang="en-US" dirty="0"/>
            </a:br>
            <a:r>
              <a:rPr lang="en-US" dirty="0"/>
              <a:t>alternative</a:t>
            </a:r>
          </a:p>
        </p:txBody>
      </p:sp>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6750423" y="2693826"/>
            <a:ext cx="4622100" cy="2767382"/>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0" name="Date Placeholder 3">
            <a:extLst>
              <a:ext uri="{FF2B5EF4-FFF2-40B4-BE49-F238E27FC236}">
                <a16:creationId xmlns:a16="http://schemas.microsoft.com/office/drawing/2014/main" id="{BE8FA0AC-4352-864E-9FC4-0E194DA82355}"/>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1 November 2023</a:t>
            </a:fld>
            <a:endParaRPr lang="en-US" dirty="0"/>
          </a:p>
        </p:txBody>
      </p:sp>
      <p:sp>
        <p:nvSpPr>
          <p:cNvPr id="14" name="Footer Placeholder 4">
            <a:extLst>
              <a:ext uri="{FF2B5EF4-FFF2-40B4-BE49-F238E27FC236}">
                <a16:creationId xmlns:a16="http://schemas.microsoft.com/office/drawing/2014/main" id="{6D85015A-8FD4-7544-8C70-CDA09487D30C}"/>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15" name="Slide Number Placeholder 5">
            <a:extLst>
              <a:ext uri="{FF2B5EF4-FFF2-40B4-BE49-F238E27FC236}">
                <a16:creationId xmlns:a16="http://schemas.microsoft.com/office/drawing/2014/main" id="{39072AF3-879A-014A-B657-2755441DECD8}"/>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323983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07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13" name="Picture Placeholder 2">
            <a:extLst>
              <a:ext uri="{FF2B5EF4-FFF2-40B4-BE49-F238E27FC236}">
                <a16:creationId xmlns:a16="http://schemas.microsoft.com/office/drawing/2014/main" id="{566560FD-3880-0E49-BC4C-247C8EE712E7}"/>
              </a:ext>
            </a:extLst>
          </p:cNvPr>
          <p:cNvSpPr>
            <a:spLocks noGrp="1"/>
          </p:cNvSpPr>
          <p:nvPr>
            <p:ph type="pic" idx="13"/>
          </p:nvPr>
        </p:nvSpPr>
        <p:spPr>
          <a:xfrm>
            <a:off x="430306" y="1368775"/>
            <a:ext cx="5665694" cy="222159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956585" y="3746744"/>
            <a:ext cx="10056556" cy="503393"/>
          </a:xfrm>
        </p:spPr>
        <p:txBody>
          <a:bodyPr>
            <a:noAutofit/>
          </a:bodyPr>
          <a:lstStyle>
            <a:lvl1pPr>
              <a:defRPr sz="2400" b="1">
                <a:solidFill>
                  <a:schemeClr val="tx2"/>
                </a:solidFill>
              </a:defRPr>
            </a:lvl1pPr>
          </a:lstStyle>
          <a:p>
            <a:r>
              <a:rPr lang="en-US" dirty="0"/>
              <a:t>Text slide with two photos, alternative</a:t>
            </a:r>
          </a:p>
        </p:txBody>
      </p:sp>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956585" y="4474211"/>
            <a:ext cx="10056556" cy="1143376"/>
          </a:xfrm>
        </p:spPr>
        <p:txBody>
          <a:bodyPr>
            <a:normAutofit/>
          </a:bodyPr>
          <a:lstStyle>
            <a:lvl1pPr>
              <a:defRPr sz="1800"/>
            </a:lvl1pPr>
            <a:lvl2pPr>
              <a:defRPr sz="1800"/>
            </a:lvl2pPr>
            <a:lvl3pPr>
              <a:defRPr sz="1800"/>
            </a:lvl3pPr>
            <a:lvl4pPr marL="1371600" indent="0">
              <a:buNone/>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0" name="Picture Placeholder 2">
            <a:extLst>
              <a:ext uri="{FF2B5EF4-FFF2-40B4-BE49-F238E27FC236}">
                <a16:creationId xmlns:a16="http://schemas.microsoft.com/office/drawing/2014/main" id="{330D56E9-EF9D-2041-B6EB-ADE4DA556E21}"/>
              </a:ext>
            </a:extLst>
          </p:cNvPr>
          <p:cNvSpPr>
            <a:spLocks noGrp="1"/>
          </p:cNvSpPr>
          <p:nvPr>
            <p:ph type="pic" idx="14"/>
          </p:nvPr>
        </p:nvSpPr>
        <p:spPr>
          <a:xfrm>
            <a:off x="6196283" y="1368775"/>
            <a:ext cx="5549153" cy="222159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Date Placeholder 3">
            <a:extLst>
              <a:ext uri="{FF2B5EF4-FFF2-40B4-BE49-F238E27FC236}">
                <a16:creationId xmlns:a16="http://schemas.microsoft.com/office/drawing/2014/main" id="{7736CCE7-926F-FF4C-84CC-7C163E61AEAA}"/>
              </a:ext>
            </a:extLst>
          </p:cNvPr>
          <p:cNvSpPr>
            <a:spLocks noGrp="1"/>
          </p:cNvSpPr>
          <p:nvPr>
            <p:ph type="dt" sz="half" idx="10"/>
          </p:nvPr>
        </p:nvSpPr>
        <p:spPr>
          <a:xfrm>
            <a:off x="8743950" y="6188675"/>
            <a:ext cx="1275384" cy="365125"/>
          </a:xfrm>
        </p:spPr>
        <p:txBody>
          <a:bodyPr/>
          <a:lstStyle>
            <a:lvl1pPr algn="ctr">
              <a:defRPr/>
            </a:lvl1pPr>
          </a:lstStyle>
          <a:p>
            <a:fld id="{D65460C0-EAAC-224C-BF9C-B28038AF74D0}" type="datetime3">
              <a:rPr lang="en-US" smtClean="0"/>
              <a:pPr/>
              <a:t>1 November 2023</a:t>
            </a:fld>
            <a:endParaRPr lang="en-US" dirty="0"/>
          </a:p>
        </p:txBody>
      </p:sp>
      <p:sp>
        <p:nvSpPr>
          <p:cNvPr id="15" name="Footer Placeholder 4">
            <a:extLst>
              <a:ext uri="{FF2B5EF4-FFF2-40B4-BE49-F238E27FC236}">
                <a16:creationId xmlns:a16="http://schemas.microsoft.com/office/drawing/2014/main" id="{292994DC-B89D-A849-A3C1-E4D5A20558EB}"/>
              </a:ext>
            </a:extLst>
          </p:cNvPr>
          <p:cNvSpPr>
            <a:spLocks noGrp="1"/>
          </p:cNvSpPr>
          <p:nvPr>
            <p:ph type="ftr" sz="quarter" idx="11"/>
          </p:nvPr>
        </p:nvSpPr>
        <p:spPr>
          <a:xfrm>
            <a:off x="10019334" y="6188675"/>
            <a:ext cx="1892461" cy="365125"/>
          </a:xfrm>
        </p:spPr>
        <p:txBody>
          <a:bodyPr/>
          <a:lstStyle>
            <a:lvl1pPr algn="l">
              <a:defRPr/>
            </a:lvl1pPr>
          </a:lstStyle>
          <a:p>
            <a:r>
              <a:rPr lang="en-US"/>
              <a:t>Title of the presentation</a:t>
            </a:r>
            <a:endParaRPr lang="en-US" dirty="0"/>
          </a:p>
        </p:txBody>
      </p:sp>
      <p:sp>
        <p:nvSpPr>
          <p:cNvPr id="16" name="Slide Number Placeholder 5">
            <a:extLst>
              <a:ext uri="{FF2B5EF4-FFF2-40B4-BE49-F238E27FC236}">
                <a16:creationId xmlns:a16="http://schemas.microsoft.com/office/drawing/2014/main" id="{5453D76B-BDBB-AB45-B9AF-75C71231596F}"/>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601583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8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13" name="Picture Placeholder 2">
            <a:extLst>
              <a:ext uri="{FF2B5EF4-FFF2-40B4-BE49-F238E27FC236}">
                <a16:creationId xmlns:a16="http://schemas.microsoft.com/office/drawing/2014/main" id="{566560FD-3880-0E49-BC4C-247C8EE712E7}"/>
              </a:ext>
            </a:extLst>
          </p:cNvPr>
          <p:cNvSpPr>
            <a:spLocks noGrp="1"/>
          </p:cNvSpPr>
          <p:nvPr>
            <p:ph type="pic" idx="13"/>
          </p:nvPr>
        </p:nvSpPr>
        <p:spPr>
          <a:xfrm>
            <a:off x="484093" y="1130985"/>
            <a:ext cx="3696097" cy="22845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2407024" y="3630609"/>
            <a:ext cx="7436223" cy="423267"/>
          </a:xfrm>
        </p:spPr>
        <p:txBody>
          <a:bodyPr>
            <a:noAutofit/>
          </a:bodyPr>
          <a:lstStyle>
            <a:lvl1pPr algn="ctr">
              <a:defRPr sz="2400" b="1">
                <a:solidFill>
                  <a:schemeClr val="tx2"/>
                </a:solidFill>
              </a:defRPr>
            </a:lvl1pPr>
          </a:lstStyle>
          <a:p>
            <a:r>
              <a:rPr lang="en-US" dirty="0"/>
              <a:t>Text slide with three photos, with three columns</a:t>
            </a:r>
          </a:p>
        </p:txBody>
      </p:sp>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1842247" y="4087906"/>
            <a:ext cx="2810435" cy="1432524"/>
          </a:xfrm>
        </p:spPr>
        <p:txBody>
          <a:bodyPr>
            <a:normAutofit/>
          </a:bodyPr>
          <a:lstStyle>
            <a:lvl1pPr>
              <a:defRPr sz="1800"/>
            </a:lvl1pPr>
            <a:lvl2pPr>
              <a:defRPr sz="1800"/>
            </a:lvl2pPr>
            <a:lvl3pPr>
              <a:defRPr sz="1800"/>
            </a:lvl3pPr>
            <a:lvl4pPr marL="1371600" indent="0">
              <a:buNone/>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0" name="Picture Placeholder 2">
            <a:extLst>
              <a:ext uri="{FF2B5EF4-FFF2-40B4-BE49-F238E27FC236}">
                <a16:creationId xmlns:a16="http://schemas.microsoft.com/office/drawing/2014/main" id="{330D56E9-EF9D-2041-B6EB-ADE4DA556E21}"/>
              </a:ext>
            </a:extLst>
          </p:cNvPr>
          <p:cNvSpPr>
            <a:spLocks noGrp="1"/>
          </p:cNvSpPr>
          <p:nvPr>
            <p:ph type="pic" idx="14"/>
          </p:nvPr>
        </p:nvSpPr>
        <p:spPr>
          <a:xfrm>
            <a:off x="4339755" y="1130985"/>
            <a:ext cx="3620069" cy="22845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6" name="Picture Placeholder 2">
            <a:extLst>
              <a:ext uri="{FF2B5EF4-FFF2-40B4-BE49-F238E27FC236}">
                <a16:creationId xmlns:a16="http://schemas.microsoft.com/office/drawing/2014/main" id="{B869D3B0-6636-0D4A-B955-B854D3B03D17}"/>
              </a:ext>
            </a:extLst>
          </p:cNvPr>
          <p:cNvSpPr>
            <a:spLocks noGrp="1"/>
          </p:cNvSpPr>
          <p:nvPr>
            <p:ph type="pic" idx="15"/>
          </p:nvPr>
        </p:nvSpPr>
        <p:spPr>
          <a:xfrm>
            <a:off x="8119388" y="1130985"/>
            <a:ext cx="3620069" cy="22845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7" name="Content Placeholder 2">
            <a:extLst>
              <a:ext uri="{FF2B5EF4-FFF2-40B4-BE49-F238E27FC236}">
                <a16:creationId xmlns:a16="http://schemas.microsoft.com/office/drawing/2014/main" id="{022C0EE6-FF86-F04C-94E4-4E1BF125FB72}"/>
              </a:ext>
            </a:extLst>
          </p:cNvPr>
          <p:cNvSpPr>
            <a:spLocks noGrp="1"/>
          </p:cNvSpPr>
          <p:nvPr>
            <p:ph idx="16"/>
          </p:nvPr>
        </p:nvSpPr>
        <p:spPr>
          <a:xfrm>
            <a:off x="4703944" y="4087906"/>
            <a:ext cx="2810435" cy="1432524"/>
          </a:xfrm>
        </p:spPr>
        <p:txBody>
          <a:bodyPr>
            <a:normAutofit/>
          </a:bodyPr>
          <a:lstStyle>
            <a:lvl1pPr>
              <a:defRPr sz="1800"/>
            </a:lvl1pPr>
            <a:lvl2pPr>
              <a:defRPr sz="1800"/>
            </a:lvl2pPr>
            <a:lvl3pPr>
              <a:defRPr sz="1800"/>
            </a:lvl3pPr>
            <a:lvl4pPr marL="1371600" indent="0">
              <a:buNone/>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8" name="Content Placeholder 2">
            <a:extLst>
              <a:ext uri="{FF2B5EF4-FFF2-40B4-BE49-F238E27FC236}">
                <a16:creationId xmlns:a16="http://schemas.microsoft.com/office/drawing/2014/main" id="{0D3215A9-1BAF-9E4D-8BF8-F23105310D54}"/>
              </a:ext>
            </a:extLst>
          </p:cNvPr>
          <p:cNvSpPr>
            <a:spLocks noGrp="1"/>
          </p:cNvSpPr>
          <p:nvPr>
            <p:ph idx="17"/>
          </p:nvPr>
        </p:nvSpPr>
        <p:spPr>
          <a:xfrm>
            <a:off x="7565642" y="4087906"/>
            <a:ext cx="2810435" cy="1432524"/>
          </a:xfrm>
        </p:spPr>
        <p:txBody>
          <a:bodyPr>
            <a:normAutofit/>
          </a:bodyPr>
          <a:lstStyle>
            <a:lvl1pPr>
              <a:defRPr sz="1800"/>
            </a:lvl1pPr>
            <a:lvl2pPr>
              <a:defRPr sz="1800"/>
            </a:lvl2pPr>
            <a:lvl3pPr>
              <a:defRPr sz="1800"/>
            </a:lvl3pPr>
            <a:lvl4pPr marL="1371600" indent="0">
              <a:buNone/>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4" name="Date Placeholder 3">
            <a:extLst>
              <a:ext uri="{FF2B5EF4-FFF2-40B4-BE49-F238E27FC236}">
                <a16:creationId xmlns:a16="http://schemas.microsoft.com/office/drawing/2014/main" id="{CD839446-51BA-DC47-8271-30C92E537F93}"/>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1 November 2023</a:t>
            </a:fld>
            <a:endParaRPr lang="en-US" dirty="0"/>
          </a:p>
        </p:txBody>
      </p:sp>
      <p:sp>
        <p:nvSpPr>
          <p:cNvPr id="15" name="Footer Placeholder 4">
            <a:extLst>
              <a:ext uri="{FF2B5EF4-FFF2-40B4-BE49-F238E27FC236}">
                <a16:creationId xmlns:a16="http://schemas.microsoft.com/office/drawing/2014/main" id="{3075A06F-74AF-1A43-955E-6E2470551F29}"/>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19" name="Slide Number Placeholder 5">
            <a:extLst>
              <a:ext uri="{FF2B5EF4-FFF2-40B4-BE49-F238E27FC236}">
                <a16:creationId xmlns:a16="http://schemas.microsoft.com/office/drawing/2014/main" id="{A9FE3760-4B94-EE42-BD59-00360B36EDBF}"/>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2414606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09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1068552" y="2868428"/>
            <a:ext cx="10060112" cy="2212728"/>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B227C8E9-8C6F-D840-9D97-C1ADEA24108A}"/>
              </a:ext>
            </a:extLst>
          </p:cNvPr>
          <p:cNvSpPr>
            <a:spLocks noGrp="1"/>
          </p:cNvSpPr>
          <p:nvPr>
            <p:ph type="title" hasCustomPrompt="1"/>
          </p:nvPr>
        </p:nvSpPr>
        <p:spPr>
          <a:xfrm>
            <a:off x="1068552" y="1929737"/>
            <a:ext cx="10054896" cy="624260"/>
          </a:xfrm>
        </p:spPr>
        <p:txBody>
          <a:bodyPr>
            <a:noAutofit/>
          </a:bodyPr>
          <a:lstStyle>
            <a:lvl1pPr>
              <a:defRPr sz="3000" b="1">
                <a:solidFill>
                  <a:schemeClr val="tx2"/>
                </a:solidFill>
              </a:defRPr>
            </a:lvl1pPr>
          </a:lstStyle>
          <a:p>
            <a:r>
              <a:rPr lang="en-US" dirty="0"/>
              <a:t>Agenda alternative or text only</a:t>
            </a:r>
          </a:p>
        </p:txBody>
      </p:sp>
    </p:spTree>
    <p:extLst>
      <p:ext uri="{BB962C8B-B14F-4D97-AF65-F5344CB8AC3E}">
        <p14:creationId xmlns:p14="http://schemas.microsoft.com/office/powerpoint/2010/main" val="3253663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E4C5472-BBA5-A949-BF0B-B2862278C15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Content Placeholder 8">
            <a:extLst>
              <a:ext uri="{FF2B5EF4-FFF2-40B4-BE49-F238E27FC236}">
                <a16:creationId xmlns:a16="http://schemas.microsoft.com/office/drawing/2014/main" id="{C633DC67-2E7A-D249-99F3-A64CCE125AA4}"/>
              </a:ext>
            </a:extLst>
          </p:cNvPr>
          <p:cNvSpPr>
            <a:spLocks noGrp="1"/>
          </p:cNvSpPr>
          <p:nvPr>
            <p:ph sz="quarter" idx="10" hasCustomPrompt="1"/>
          </p:nvPr>
        </p:nvSpPr>
        <p:spPr>
          <a:xfrm>
            <a:off x="1596737" y="1838902"/>
            <a:ext cx="8939646" cy="3335770"/>
          </a:xfrm>
        </p:spPr>
        <p:txBody>
          <a:bodyPr/>
          <a:lstStyle>
            <a:lvl1pPr marL="0" indent="0" algn="ctr">
              <a:buNone/>
              <a:defRPr b="1">
                <a:solidFill>
                  <a:schemeClr val="tx2"/>
                </a:solidFill>
              </a:defRPr>
            </a:lvl1pPr>
          </a:lstStyle>
          <a:p>
            <a:pPr lvl="0"/>
            <a:r>
              <a:rPr lang="en-US" dirty="0"/>
              <a:t>Insert table, chart, </a:t>
            </a:r>
            <a:r>
              <a:rPr lang="en-US" dirty="0" err="1"/>
              <a:t>grap</a:t>
            </a:r>
            <a:r>
              <a:rPr lang="en-US" dirty="0"/>
              <a:t> in the frame</a:t>
            </a:r>
          </a:p>
        </p:txBody>
      </p:sp>
      <p:pic>
        <p:nvPicPr>
          <p:cNvPr id="14" name="Picture 13">
            <a:extLst>
              <a:ext uri="{FF2B5EF4-FFF2-40B4-BE49-F238E27FC236}">
                <a16:creationId xmlns:a16="http://schemas.microsoft.com/office/drawing/2014/main" id="{5A4D5376-881F-1E4A-AF44-643124177607}"/>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5" name="Date Placeholder 3">
            <a:extLst>
              <a:ext uri="{FF2B5EF4-FFF2-40B4-BE49-F238E27FC236}">
                <a16:creationId xmlns:a16="http://schemas.microsoft.com/office/drawing/2014/main" id="{AEA93053-56AE-574E-B60D-33F4FA5A12E8}"/>
              </a:ext>
            </a:extLst>
          </p:cNvPr>
          <p:cNvSpPr>
            <a:spLocks noGrp="1"/>
          </p:cNvSpPr>
          <p:nvPr>
            <p:ph type="dt" sz="half" idx="11"/>
          </p:nvPr>
        </p:nvSpPr>
        <p:spPr>
          <a:xfrm>
            <a:off x="8743950" y="6188675"/>
            <a:ext cx="1266220" cy="365125"/>
          </a:xfrm>
        </p:spPr>
        <p:txBody>
          <a:bodyPr/>
          <a:lstStyle>
            <a:lvl1pPr algn="ctr">
              <a:defRPr/>
            </a:lvl1pPr>
          </a:lstStyle>
          <a:p>
            <a:fld id="{D65460C0-EAAC-224C-BF9C-B28038AF74D0}" type="datetime3">
              <a:rPr lang="en-US" smtClean="0"/>
              <a:pPr/>
              <a:t>1 November 2023</a:t>
            </a:fld>
            <a:endParaRPr lang="en-US" dirty="0"/>
          </a:p>
        </p:txBody>
      </p:sp>
      <p:sp>
        <p:nvSpPr>
          <p:cNvPr id="16" name="Footer Placeholder 4">
            <a:extLst>
              <a:ext uri="{FF2B5EF4-FFF2-40B4-BE49-F238E27FC236}">
                <a16:creationId xmlns:a16="http://schemas.microsoft.com/office/drawing/2014/main" id="{7FAAE9E1-98F1-2340-9143-4425CDC4777F}"/>
              </a:ext>
            </a:extLst>
          </p:cNvPr>
          <p:cNvSpPr>
            <a:spLocks noGrp="1"/>
          </p:cNvSpPr>
          <p:nvPr>
            <p:ph type="ftr" sz="quarter" idx="12"/>
          </p:nvPr>
        </p:nvSpPr>
        <p:spPr>
          <a:xfrm>
            <a:off x="10019334" y="6188675"/>
            <a:ext cx="1892461" cy="365125"/>
          </a:xfrm>
        </p:spPr>
        <p:txBody>
          <a:bodyPr/>
          <a:lstStyle/>
          <a:p>
            <a:pPr algn="l"/>
            <a:r>
              <a:rPr lang="en-US" dirty="0"/>
              <a:t>Title of the presentation</a:t>
            </a:r>
          </a:p>
        </p:txBody>
      </p:sp>
      <p:sp>
        <p:nvSpPr>
          <p:cNvPr id="17" name="Slide Number Placeholder 5">
            <a:extLst>
              <a:ext uri="{FF2B5EF4-FFF2-40B4-BE49-F238E27FC236}">
                <a16:creationId xmlns:a16="http://schemas.microsoft.com/office/drawing/2014/main" id="{5EA6DFF7-213B-3D45-9DAE-43DF4DEACC0F}"/>
              </a:ext>
            </a:extLst>
          </p:cNvPr>
          <p:cNvSpPr>
            <a:spLocks noGrp="1"/>
          </p:cNvSpPr>
          <p:nvPr>
            <p:ph type="sldNum" sz="quarter" idx="13"/>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41616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01_Transition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4343937" y="2841113"/>
            <a:ext cx="7179582" cy="785528"/>
          </a:xfrm>
        </p:spPr>
        <p:txBody>
          <a:bodyPr>
            <a:noAutofit/>
          </a:bodyPr>
          <a:lstStyle>
            <a:lvl1pPr algn="l">
              <a:defRPr sz="3000" b="1">
                <a:solidFill>
                  <a:schemeClr val="tx2"/>
                </a:solidFill>
              </a:defRPr>
            </a:lvl1pPr>
          </a:lstStyle>
          <a:p>
            <a:r>
              <a:rPr lang="en-US" dirty="0"/>
              <a:t>Transition slide,</a:t>
            </a:r>
            <a:br>
              <a:rPr lang="en-US" dirty="0"/>
            </a:br>
            <a:r>
              <a:rPr lang="en-US" dirty="0"/>
              <a:t>can also be used as quotation slide</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Tree>
    <p:extLst>
      <p:ext uri="{BB962C8B-B14F-4D97-AF65-F5344CB8AC3E}">
        <p14:creationId xmlns:p14="http://schemas.microsoft.com/office/powerpoint/2010/main" val="459039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2_Transition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1642300" y="2778767"/>
            <a:ext cx="7179582" cy="785528"/>
          </a:xfrm>
        </p:spPr>
        <p:txBody>
          <a:bodyPr>
            <a:noAutofit/>
          </a:bodyPr>
          <a:lstStyle>
            <a:lvl1pPr algn="l">
              <a:defRPr sz="3000" b="1">
                <a:solidFill>
                  <a:schemeClr val="tx2"/>
                </a:solidFill>
              </a:defRPr>
            </a:lvl1pPr>
          </a:lstStyle>
          <a:p>
            <a:r>
              <a:rPr lang="en-US" dirty="0"/>
              <a:t>Transition slide,</a:t>
            </a:r>
            <a:br>
              <a:rPr lang="en-US" dirty="0"/>
            </a:br>
            <a:r>
              <a:rPr lang="en-US" dirty="0"/>
              <a:t>can also be used as quotation slide</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Tree>
    <p:extLst>
      <p:ext uri="{BB962C8B-B14F-4D97-AF65-F5344CB8AC3E}">
        <p14:creationId xmlns:p14="http://schemas.microsoft.com/office/powerpoint/2010/main" val="36608805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01585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01_end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E43B8B-25F1-F344-B42F-06AB6E3B6A72}"/>
              </a:ext>
            </a:extLst>
          </p:cNvPr>
          <p:cNvSpPr/>
          <p:nvPr userDrawn="1"/>
        </p:nvSpPr>
        <p:spPr>
          <a:xfrm>
            <a:off x="0" y="1070937"/>
            <a:ext cx="12192000" cy="5787063"/>
          </a:xfrm>
          <a:prstGeom prst="rect">
            <a:avLst/>
          </a:prstGeom>
          <a:solidFill>
            <a:srgbClr val="CC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ACED53D-E33E-0B48-A0D5-351897961CA2}"/>
              </a:ext>
            </a:extLst>
          </p:cNvPr>
          <p:cNvSpPr txBox="1"/>
          <p:nvPr userDrawn="1"/>
        </p:nvSpPr>
        <p:spPr>
          <a:xfrm>
            <a:off x="3027328" y="5363522"/>
            <a:ext cx="6137343" cy="1077218"/>
          </a:xfrm>
          <a:prstGeom prst="rect">
            <a:avLst/>
          </a:prstGeom>
          <a:noFill/>
        </p:spPr>
        <p:txBody>
          <a:bodyPr wrap="square">
            <a:spAutoFit/>
          </a:bodyPr>
          <a:lstStyle/>
          <a:p>
            <a:pPr marL="0" marR="0" algn="ctr">
              <a:spcBef>
                <a:spcPts val="0"/>
              </a:spcBef>
            </a:pPr>
            <a:r>
              <a:rPr lang="en-US" sz="1600" b="1"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Mekong Institute</a:t>
            </a:r>
          </a:p>
          <a:p>
            <a:pPr marL="0" marR="0" algn="ctr">
              <a:spcBef>
                <a:spcPts val="0"/>
              </a:spcBef>
            </a:pP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123 </a:t>
            </a:r>
            <a:r>
              <a:rPr lang="en-US" sz="1200" b="0" i="0" kern="100" dirty="0" err="1">
                <a:solidFill>
                  <a:srgbClr val="0F428C"/>
                </a:solidFill>
                <a:effectLst/>
                <a:latin typeface="Arial" panose="020B0604020202020204" pitchFamily="34" charset="0"/>
                <a:ea typeface="Calibri" panose="020F0502020204030204" pitchFamily="34" charset="0"/>
                <a:cs typeface="Arial" panose="020B0604020202020204" pitchFamily="34" charset="0"/>
              </a:rPr>
              <a:t>Mittraphap</a:t>
            </a: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 Rd., Muang District, </a:t>
            </a:r>
            <a:r>
              <a:rPr lang="en-US" sz="1200" b="0" i="0" kern="100" dirty="0" err="1">
                <a:solidFill>
                  <a:srgbClr val="0F428C"/>
                </a:solidFill>
                <a:effectLst/>
                <a:latin typeface="Arial" panose="020B0604020202020204" pitchFamily="34" charset="0"/>
                <a:ea typeface="Calibri" panose="020F0502020204030204" pitchFamily="34" charset="0"/>
                <a:cs typeface="Arial" panose="020B0604020202020204" pitchFamily="34" charset="0"/>
              </a:rPr>
              <a:t>Khon</a:t>
            </a: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 </a:t>
            </a:r>
            <a:r>
              <a:rPr lang="en-US" sz="1200" b="0" i="0" kern="100" dirty="0" err="1">
                <a:solidFill>
                  <a:srgbClr val="0F428C"/>
                </a:solidFill>
                <a:effectLst/>
                <a:latin typeface="Arial" panose="020B0604020202020204" pitchFamily="34" charset="0"/>
                <a:ea typeface="Calibri" panose="020F0502020204030204" pitchFamily="34" charset="0"/>
                <a:cs typeface="Arial" panose="020B0604020202020204" pitchFamily="34" charset="0"/>
              </a:rPr>
              <a:t>Kaen</a:t>
            </a: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 40002, THAILAND  </a:t>
            </a:r>
          </a:p>
          <a:p>
            <a:pPr marL="0" marR="0" algn="ctr">
              <a:spcBef>
                <a:spcPts val="0"/>
              </a:spcBef>
            </a:pP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Tel.  : +66 (0) 4320 2411</a:t>
            </a:r>
            <a:b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b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Fax. : +66 (0) 4320 3656</a:t>
            </a:r>
            <a:b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b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Email : information@mekonginstitute.org</a:t>
            </a:r>
          </a:p>
        </p:txBody>
      </p:sp>
      <p:sp>
        <p:nvSpPr>
          <p:cNvPr id="10" name="Rectangle 9">
            <a:extLst>
              <a:ext uri="{FF2B5EF4-FFF2-40B4-BE49-F238E27FC236}">
                <a16:creationId xmlns:a16="http://schemas.microsoft.com/office/drawing/2014/main" id="{66C836DB-F088-0249-B842-2553B442EAD0}"/>
              </a:ext>
            </a:extLst>
          </p:cNvPr>
          <p:cNvSpPr/>
          <p:nvPr userDrawn="1"/>
        </p:nvSpPr>
        <p:spPr>
          <a:xfrm>
            <a:off x="0" y="2317"/>
            <a:ext cx="12192000" cy="4105054"/>
          </a:xfrm>
          <a:prstGeom prst="rect">
            <a:avLst/>
          </a:prstGeom>
          <a:solidFill>
            <a:srgbClr val="008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ED43A378-9152-644D-A594-50118E3F1098}"/>
              </a:ext>
            </a:extLst>
          </p:cNvPr>
          <p:cNvPicPr>
            <a:picLocks noChangeAspect="1"/>
          </p:cNvPicPr>
          <p:nvPr userDrawn="1"/>
        </p:nvPicPr>
        <p:blipFill>
          <a:blip r:embed="rId2"/>
          <a:stretch>
            <a:fillRect/>
          </a:stretch>
        </p:blipFill>
        <p:spPr>
          <a:xfrm>
            <a:off x="4982557" y="929925"/>
            <a:ext cx="2063702" cy="734937"/>
          </a:xfrm>
          <a:prstGeom prst="rect">
            <a:avLst/>
          </a:prstGeom>
        </p:spPr>
      </p:pic>
      <p:sp>
        <p:nvSpPr>
          <p:cNvPr id="13" name="TextBox 12">
            <a:extLst>
              <a:ext uri="{FF2B5EF4-FFF2-40B4-BE49-F238E27FC236}">
                <a16:creationId xmlns:a16="http://schemas.microsoft.com/office/drawing/2014/main" id="{1BCC506C-EF80-884D-A860-178EE160D68B}"/>
              </a:ext>
            </a:extLst>
          </p:cNvPr>
          <p:cNvSpPr txBox="1"/>
          <p:nvPr userDrawn="1"/>
        </p:nvSpPr>
        <p:spPr>
          <a:xfrm>
            <a:off x="6814937" y="4430766"/>
            <a:ext cx="1454565" cy="276998"/>
          </a:xfrm>
          <a:prstGeom prst="rect">
            <a:avLst/>
          </a:prstGeom>
          <a:noFill/>
        </p:spPr>
        <p:txBody>
          <a:bodyPr wrap="none" rtlCol="0">
            <a:spAutoFit/>
          </a:bodyPr>
          <a:lstStyle/>
          <a:p>
            <a:pPr algn="ctr"/>
            <a:r>
              <a:rPr lang="en-US" sz="1200" b="1" i="0" dirty="0">
                <a:solidFill>
                  <a:srgbClr val="0F428C"/>
                </a:solidFill>
                <a:latin typeface="Arial" panose="020B0604020202020204" pitchFamily="34" charset="0"/>
                <a:ea typeface="Lato" panose="020F0502020204030203" pitchFamily="34" charset="0"/>
                <a:cs typeface="Arial" panose="020B0604020202020204" pitchFamily="34" charset="0"/>
              </a:rPr>
              <a:t>Mekong Institute</a:t>
            </a:r>
          </a:p>
        </p:txBody>
      </p:sp>
      <p:sp>
        <p:nvSpPr>
          <p:cNvPr id="14" name="TextBox 13">
            <a:extLst>
              <a:ext uri="{FF2B5EF4-FFF2-40B4-BE49-F238E27FC236}">
                <a16:creationId xmlns:a16="http://schemas.microsoft.com/office/drawing/2014/main" id="{30122B04-515E-6242-A0C4-4BA729995080}"/>
              </a:ext>
            </a:extLst>
          </p:cNvPr>
          <p:cNvSpPr txBox="1"/>
          <p:nvPr userDrawn="1"/>
        </p:nvSpPr>
        <p:spPr>
          <a:xfrm>
            <a:off x="4471922" y="4430766"/>
            <a:ext cx="1712969" cy="276998"/>
          </a:xfrm>
          <a:prstGeom prst="rect">
            <a:avLst/>
          </a:prstGeom>
          <a:noFill/>
        </p:spPr>
        <p:txBody>
          <a:bodyPr wrap="none" rtlCol="0">
            <a:spAutoFit/>
          </a:bodyPr>
          <a:lstStyle/>
          <a:p>
            <a:pPr algn="ctr"/>
            <a:r>
              <a:rPr lang="en-US" sz="1200" b="1" i="0" dirty="0" err="1">
                <a:solidFill>
                  <a:srgbClr val="0F428C"/>
                </a:solidFill>
                <a:latin typeface="Arial" panose="020B0604020202020204" pitchFamily="34" charset="0"/>
                <a:ea typeface="Lato" panose="020F0502020204030203" pitchFamily="34" charset="0"/>
                <a:cs typeface="Arial" panose="020B0604020202020204" pitchFamily="34" charset="0"/>
              </a:rPr>
              <a:t>mekonginstitute.org</a:t>
            </a:r>
            <a:endParaRPr lang="en-US" sz="1200" b="1" i="0" dirty="0">
              <a:solidFill>
                <a:srgbClr val="0F428C"/>
              </a:solidFill>
              <a:latin typeface="Arial" panose="020B0604020202020204" pitchFamily="34" charset="0"/>
              <a:ea typeface="Lato" panose="020F0502020204030203" pitchFamily="34" charset="0"/>
              <a:cs typeface="Arial" panose="020B0604020202020204" pitchFamily="34" charset="0"/>
            </a:endParaRPr>
          </a:p>
        </p:txBody>
      </p:sp>
      <p:sp>
        <p:nvSpPr>
          <p:cNvPr id="15" name="TextBox 14">
            <a:extLst>
              <a:ext uri="{FF2B5EF4-FFF2-40B4-BE49-F238E27FC236}">
                <a16:creationId xmlns:a16="http://schemas.microsoft.com/office/drawing/2014/main" id="{B687265A-551B-ED4C-B2AD-F0F5017BF3C4}"/>
              </a:ext>
            </a:extLst>
          </p:cNvPr>
          <p:cNvSpPr txBox="1"/>
          <p:nvPr userDrawn="1"/>
        </p:nvSpPr>
        <p:spPr>
          <a:xfrm>
            <a:off x="2300918" y="4430766"/>
            <a:ext cx="1712969" cy="276998"/>
          </a:xfrm>
          <a:prstGeom prst="rect">
            <a:avLst/>
          </a:prstGeom>
          <a:noFill/>
        </p:spPr>
        <p:txBody>
          <a:bodyPr wrap="none" rtlCol="0">
            <a:spAutoFit/>
          </a:bodyPr>
          <a:lstStyle/>
          <a:p>
            <a:pPr algn="ctr"/>
            <a:r>
              <a:rPr lang="en-US" sz="1200" b="1" i="0" dirty="0" err="1">
                <a:solidFill>
                  <a:srgbClr val="0F428C"/>
                </a:solidFill>
                <a:latin typeface="Arial" panose="020B0604020202020204" pitchFamily="34" charset="0"/>
                <a:ea typeface="Lato" panose="020F0502020204030203" pitchFamily="34" charset="0"/>
                <a:cs typeface="Arial" panose="020B0604020202020204" pitchFamily="34" charset="0"/>
              </a:rPr>
              <a:t>mekonginstitute.org</a:t>
            </a:r>
            <a:endParaRPr lang="en-US" sz="1200" b="1" i="0" dirty="0">
              <a:solidFill>
                <a:srgbClr val="0F428C"/>
              </a:solidFill>
              <a:latin typeface="Arial" panose="020B0604020202020204" pitchFamily="34" charset="0"/>
              <a:ea typeface="Lato" panose="020F0502020204030203" pitchFamily="34" charset="0"/>
              <a:cs typeface="Arial" panose="020B0604020202020204" pitchFamily="34" charset="0"/>
            </a:endParaRPr>
          </a:p>
        </p:txBody>
      </p:sp>
      <p:sp>
        <p:nvSpPr>
          <p:cNvPr id="16" name="TextBox 15">
            <a:extLst>
              <a:ext uri="{FF2B5EF4-FFF2-40B4-BE49-F238E27FC236}">
                <a16:creationId xmlns:a16="http://schemas.microsoft.com/office/drawing/2014/main" id="{B93F327C-0DF9-CD40-99CF-B58A35EADC17}"/>
              </a:ext>
            </a:extLst>
          </p:cNvPr>
          <p:cNvSpPr txBox="1"/>
          <p:nvPr userDrawn="1"/>
        </p:nvSpPr>
        <p:spPr>
          <a:xfrm>
            <a:off x="8899549" y="4430766"/>
            <a:ext cx="1366080" cy="276999"/>
          </a:xfrm>
          <a:prstGeom prst="rect">
            <a:avLst/>
          </a:prstGeom>
          <a:noFill/>
        </p:spPr>
        <p:txBody>
          <a:bodyPr wrap="none" rtlCol="0">
            <a:spAutoFit/>
          </a:bodyPr>
          <a:lstStyle/>
          <a:p>
            <a:pPr algn="ctr"/>
            <a:r>
              <a:rPr lang="en-US" sz="1200" b="1" i="0" dirty="0" err="1">
                <a:solidFill>
                  <a:srgbClr val="0F428C"/>
                </a:solidFill>
                <a:latin typeface="Arial" panose="020B0604020202020204" pitchFamily="34" charset="0"/>
                <a:ea typeface="Lato" panose="020F0502020204030203" pitchFamily="34" charset="0"/>
                <a:cs typeface="Arial" panose="020B0604020202020204" pitchFamily="34" charset="0"/>
              </a:rPr>
              <a:t>MekongInstitute</a:t>
            </a:r>
            <a:endParaRPr lang="en-US" sz="1200" b="1" i="0" dirty="0">
              <a:solidFill>
                <a:srgbClr val="0F428C"/>
              </a:solidFill>
              <a:latin typeface="Arial" panose="020B0604020202020204" pitchFamily="34" charset="0"/>
              <a:ea typeface="Lato" panose="020F0502020204030203"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F1C6D5D1-4E3D-1A41-AEDB-E49B20EFC410}"/>
              </a:ext>
            </a:extLst>
          </p:cNvPr>
          <p:cNvGrpSpPr/>
          <p:nvPr userDrawn="1"/>
        </p:nvGrpSpPr>
        <p:grpSpPr>
          <a:xfrm>
            <a:off x="9216541" y="3801190"/>
            <a:ext cx="538298" cy="538298"/>
            <a:chOff x="9216541" y="3801190"/>
            <a:chExt cx="538298" cy="538298"/>
          </a:xfrm>
        </p:grpSpPr>
        <p:sp>
          <p:nvSpPr>
            <p:cNvPr id="18" name="Oval 17">
              <a:extLst>
                <a:ext uri="{FF2B5EF4-FFF2-40B4-BE49-F238E27FC236}">
                  <a16:creationId xmlns:a16="http://schemas.microsoft.com/office/drawing/2014/main" id="{E12DA9A5-6DCC-3F43-B00D-8FCA453BAF3A}"/>
                </a:ext>
              </a:extLst>
            </p:cNvPr>
            <p:cNvSpPr/>
            <p:nvPr/>
          </p:nvSpPr>
          <p:spPr>
            <a:xfrm>
              <a:off x="9216541" y="3801190"/>
              <a:ext cx="538298" cy="5382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74B86F3F-0084-9347-91BE-C27C46A729F6}"/>
                </a:ext>
              </a:extLst>
            </p:cNvPr>
            <p:cNvPicPr>
              <a:picLocks noChangeAspect="1"/>
            </p:cNvPicPr>
            <p:nvPr/>
          </p:nvPicPr>
          <p:blipFill>
            <a:blip r:embed="rId3"/>
            <a:stretch>
              <a:fillRect/>
            </a:stretch>
          </p:blipFill>
          <p:spPr>
            <a:xfrm>
              <a:off x="9297866" y="3943599"/>
              <a:ext cx="377762" cy="303354"/>
            </a:xfrm>
            <a:prstGeom prst="rect">
              <a:avLst/>
            </a:prstGeom>
          </p:spPr>
        </p:pic>
      </p:grpSp>
      <p:grpSp>
        <p:nvGrpSpPr>
          <p:cNvPr id="20" name="Group 19">
            <a:extLst>
              <a:ext uri="{FF2B5EF4-FFF2-40B4-BE49-F238E27FC236}">
                <a16:creationId xmlns:a16="http://schemas.microsoft.com/office/drawing/2014/main" id="{B2EB56A7-A0C4-A745-B8FB-926DE945A0C1}"/>
              </a:ext>
            </a:extLst>
          </p:cNvPr>
          <p:cNvGrpSpPr/>
          <p:nvPr userDrawn="1"/>
        </p:nvGrpSpPr>
        <p:grpSpPr>
          <a:xfrm>
            <a:off x="5050812" y="3801896"/>
            <a:ext cx="538038" cy="531425"/>
            <a:chOff x="5050812" y="3801896"/>
            <a:chExt cx="538038" cy="531425"/>
          </a:xfrm>
        </p:grpSpPr>
        <p:sp>
          <p:nvSpPr>
            <p:cNvPr id="21" name="Rounded Rectangle 20">
              <a:extLst>
                <a:ext uri="{FF2B5EF4-FFF2-40B4-BE49-F238E27FC236}">
                  <a16:creationId xmlns:a16="http://schemas.microsoft.com/office/drawing/2014/main" id="{EFB3CE61-B1CB-B74B-931E-F49AF5F4830B}"/>
                </a:ext>
              </a:extLst>
            </p:cNvPr>
            <p:cNvSpPr/>
            <p:nvPr/>
          </p:nvSpPr>
          <p:spPr>
            <a:xfrm>
              <a:off x="5050812" y="3801896"/>
              <a:ext cx="538038" cy="5314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42E5AEA2-DDC2-8148-B168-8756C0E0E815}"/>
                </a:ext>
              </a:extLst>
            </p:cNvPr>
            <p:cNvPicPr>
              <a:picLocks noChangeAspect="1"/>
            </p:cNvPicPr>
            <p:nvPr/>
          </p:nvPicPr>
          <p:blipFill>
            <a:blip r:embed="rId4"/>
            <a:stretch>
              <a:fillRect/>
            </a:stretch>
          </p:blipFill>
          <p:spPr>
            <a:xfrm>
              <a:off x="5076302" y="3830755"/>
              <a:ext cx="485967" cy="501154"/>
            </a:xfrm>
            <a:prstGeom prst="rect">
              <a:avLst/>
            </a:prstGeom>
          </p:spPr>
        </p:pic>
      </p:grpSp>
      <p:grpSp>
        <p:nvGrpSpPr>
          <p:cNvPr id="23" name="Group 22">
            <a:extLst>
              <a:ext uri="{FF2B5EF4-FFF2-40B4-BE49-F238E27FC236}">
                <a16:creationId xmlns:a16="http://schemas.microsoft.com/office/drawing/2014/main" id="{09891F93-A878-4040-92C7-3FBB2569359B}"/>
              </a:ext>
            </a:extLst>
          </p:cNvPr>
          <p:cNvGrpSpPr/>
          <p:nvPr userDrawn="1"/>
        </p:nvGrpSpPr>
        <p:grpSpPr>
          <a:xfrm>
            <a:off x="2834970" y="3801451"/>
            <a:ext cx="538037" cy="538037"/>
            <a:chOff x="2834970" y="3801451"/>
            <a:chExt cx="538037" cy="538037"/>
          </a:xfrm>
        </p:grpSpPr>
        <p:sp>
          <p:nvSpPr>
            <p:cNvPr id="24" name="Oval 23">
              <a:extLst>
                <a:ext uri="{FF2B5EF4-FFF2-40B4-BE49-F238E27FC236}">
                  <a16:creationId xmlns:a16="http://schemas.microsoft.com/office/drawing/2014/main" id="{B592AF78-1262-B94F-9084-5D13A434D74A}"/>
                </a:ext>
              </a:extLst>
            </p:cNvPr>
            <p:cNvSpPr/>
            <p:nvPr/>
          </p:nvSpPr>
          <p:spPr>
            <a:xfrm>
              <a:off x="2834970" y="3801451"/>
              <a:ext cx="538037" cy="5380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a:extLst>
                <a:ext uri="{FF2B5EF4-FFF2-40B4-BE49-F238E27FC236}">
                  <a16:creationId xmlns:a16="http://schemas.microsoft.com/office/drawing/2014/main" id="{C6962B5E-CAE8-C843-8BD2-2F912FC7BAFC}"/>
                </a:ext>
              </a:extLst>
            </p:cNvPr>
            <p:cNvPicPr>
              <a:picLocks noChangeAspect="1"/>
            </p:cNvPicPr>
            <p:nvPr/>
          </p:nvPicPr>
          <p:blipFill>
            <a:blip r:embed="rId5"/>
            <a:stretch>
              <a:fillRect/>
            </a:stretch>
          </p:blipFill>
          <p:spPr>
            <a:xfrm>
              <a:off x="2873590" y="3829303"/>
              <a:ext cx="460795" cy="475197"/>
            </a:xfrm>
            <a:prstGeom prst="rect">
              <a:avLst/>
            </a:prstGeom>
          </p:spPr>
        </p:pic>
      </p:grpSp>
      <p:grpSp>
        <p:nvGrpSpPr>
          <p:cNvPr id="26" name="Group 25">
            <a:extLst>
              <a:ext uri="{FF2B5EF4-FFF2-40B4-BE49-F238E27FC236}">
                <a16:creationId xmlns:a16="http://schemas.microsoft.com/office/drawing/2014/main" id="{D88B72BB-350E-D846-843B-5CDACB5CD0F9}"/>
              </a:ext>
            </a:extLst>
          </p:cNvPr>
          <p:cNvGrpSpPr/>
          <p:nvPr userDrawn="1"/>
        </p:nvGrpSpPr>
        <p:grpSpPr>
          <a:xfrm>
            <a:off x="7285078" y="3801190"/>
            <a:ext cx="538038" cy="531425"/>
            <a:chOff x="7285078" y="3801190"/>
            <a:chExt cx="538038" cy="531425"/>
          </a:xfrm>
        </p:grpSpPr>
        <p:sp>
          <p:nvSpPr>
            <p:cNvPr id="27" name="Rounded Rectangle 26">
              <a:extLst>
                <a:ext uri="{FF2B5EF4-FFF2-40B4-BE49-F238E27FC236}">
                  <a16:creationId xmlns:a16="http://schemas.microsoft.com/office/drawing/2014/main" id="{6592742C-E5A5-9648-BCE4-B9FB78F24353}"/>
                </a:ext>
              </a:extLst>
            </p:cNvPr>
            <p:cNvSpPr/>
            <p:nvPr/>
          </p:nvSpPr>
          <p:spPr>
            <a:xfrm>
              <a:off x="7285078" y="3801190"/>
              <a:ext cx="538038" cy="5314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a:extLst>
                <a:ext uri="{FF2B5EF4-FFF2-40B4-BE49-F238E27FC236}">
                  <a16:creationId xmlns:a16="http://schemas.microsoft.com/office/drawing/2014/main" id="{241C66A4-7859-A74A-B216-68DE096EB5C4}"/>
                </a:ext>
              </a:extLst>
            </p:cNvPr>
            <p:cNvPicPr>
              <a:picLocks noChangeAspect="1"/>
            </p:cNvPicPr>
            <p:nvPr/>
          </p:nvPicPr>
          <p:blipFill>
            <a:blip r:embed="rId6"/>
            <a:stretch>
              <a:fillRect/>
            </a:stretch>
          </p:blipFill>
          <p:spPr>
            <a:xfrm>
              <a:off x="7307316" y="3820122"/>
              <a:ext cx="493562" cy="493562"/>
            </a:xfrm>
            <a:prstGeom prst="rect">
              <a:avLst/>
            </a:prstGeom>
          </p:spPr>
        </p:pic>
      </p:grpSp>
      <p:sp>
        <p:nvSpPr>
          <p:cNvPr id="29" name="Title 28">
            <a:extLst>
              <a:ext uri="{FF2B5EF4-FFF2-40B4-BE49-F238E27FC236}">
                <a16:creationId xmlns:a16="http://schemas.microsoft.com/office/drawing/2014/main" id="{5736BA04-3144-4D46-94D5-34AB5DCD4075}"/>
              </a:ext>
            </a:extLst>
          </p:cNvPr>
          <p:cNvSpPr>
            <a:spLocks noGrp="1"/>
          </p:cNvSpPr>
          <p:nvPr>
            <p:ph type="title"/>
          </p:nvPr>
        </p:nvSpPr>
        <p:spPr>
          <a:xfrm>
            <a:off x="3269620" y="2320620"/>
            <a:ext cx="6183687" cy="899536"/>
          </a:xfrm>
        </p:spPr>
        <p:txBody>
          <a:bodyPr/>
          <a:lstStyle>
            <a:lvl1pPr algn="ctr">
              <a:defRPr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26899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FF6FC-D161-384D-B0E1-64885323B8C2}"/>
              </a:ext>
            </a:extLst>
          </p:cNvPr>
          <p:cNvSpPr>
            <a:spLocks noGrp="1"/>
          </p:cNvSpPr>
          <p:nvPr>
            <p:ph type="ctrTitle" hasCustomPrompt="1"/>
          </p:nvPr>
        </p:nvSpPr>
        <p:spPr>
          <a:xfrm>
            <a:off x="3645030" y="2378362"/>
            <a:ext cx="4974037" cy="976746"/>
          </a:xfrm>
        </p:spPr>
        <p:txBody>
          <a:bodyPr anchor="b">
            <a:noAutofit/>
          </a:bodyPr>
          <a:lstStyle>
            <a:lvl1pPr algn="ctr">
              <a:defRPr sz="4400" b="1">
                <a:solidFill>
                  <a:schemeClr val="tx2"/>
                </a:solidFill>
              </a:defRPr>
            </a:lvl1pPr>
          </a:lstStyle>
          <a:p>
            <a:r>
              <a:rPr lang="en-US" dirty="0"/>
              <a:t>Title slide/</a:t>
            </a:r>
            <a:br>
              <a:rPr lang="en-US" dirty="0"/>
            </a:br>
            <a:r>
              <a:rPr lang="en-US" dirty="0"/>
              <a:t>headline</a:t>
            </a:r>
          </a:p>
        </p:txBody>
      </p:sp>
      <p:sp>
        <p:nvSpPr>
          <p:cNvPr id="3" name="Subtitle 2">
            <a:extLst>
              <a:ext uri="{FF2B5EF4-FFF2-40B4-BE49-F238E27FC236}">
                <a16:creationId xmlns:a16="http://schemas.microsoft.com/office/drawing/2014/main" id="{ED5FA61A-BA8F-434D-A3E1-25F4A98AE22C}"/>
              </a:ext>
            </a:extLst>
          </p:cNvPr>
          <p:cNvSpPr>
            <a:spLocks noGrp="1"/>
          </p:cNvSpPr>
          <p:nvPr>
            <p:ph type="subTitle" idx="1" hasCustomPrompt="1"/>
          </p:nvPr>
        </p:nvSpPr>
        <p:spPr>
          <a:xfrm>
            <a:off x="3645030" y="4820227"/>
            <a:ext cx="4974037" cy="716973"/>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the sub-line </a:t>
            </a:r>
            <a:br>
              <a:rPr lang="en-US" dirty="0"/>
            </a:br>
            <a:r>
              <a:rPr lang="en-US" dirty="0"/>
              <a:t>Project name | Date</a:t>
            </a:r>
          </a:p>
        </p:txBody>
      </p:sp>
      <p:sp>
        <p:nvSpPr>
          <p:cNvPr id="22" name="Text Placeholder 21">
            <a:extLst>
              <a:ext uri="{FF2B5EF4-FFF2-40B4-BE49-F238E27FC236}">
                <a16:creationId xmlns:a16="http://schemas.microsoft.com/office/drawing/2014/main" id="{CD69D2CF-5E26-6B4D-A34F-E5D93F86E563}"/>
              </a:ext>
            </a:extLst>
          </p:cNvPr>
          <p:cNvSpPr>
            <a:spLocks noGrp="1"/>
          </p:cNvSpPr>
          <p:nvPr>
            <p:ph type="body" sz="quarter" idx="10" hasCustomPrompt="1"/>
          </p:nvPr>
        </p:nvSpPr>
        <p:spPr>
          <a:xfrm>
            <a:off x="3645030" y="3438525"/>
            <a:ext cx="4974037" cy="498475"/>
          </a:xfrm>
        </p:spPr>
        <p:txBody>
          <a:bodyPr>
            <a:normAutofit/>
          </a:bodyPr>
          <a:lstStyle>
            <a:lvl1pPr marL="0" indent="0" algn="ctr">
              <a:buNone/>
              <a:defRPr sz="2000" b="1">
                <a:solidFill>
                  <a:schemeClr val="bg1">
                    <a:lumMod val="50000"/>
                  </a:schemeClr>
                </a:solidFill>
              </a:defRPr>
            </a:lvl1pPr>
          </a:lstStyle>
          <a:p>
            <a:pPr algn="ctr"/>
            <a:r>
              <a:rPr lang="en-US" dirty="0">
                <a:solidFill>
                  <a:schemeClr val="bg1">
                    <a:lumMod val="50000"/>
                  </a:schemeClr>
                </a:solidFill>
              </a:rPr>
              <a:t>with </a:t>
            </a:r>
            <a:r>
              <a:rPr lang="en-US" dirty="0" err="1">
                <a:solidFill>
                  <a:schemeClr val="bg1">
                    <a:lumMod val="50000"/>
                  </a:schemeClr>
                </a:solidFill>
              </a:rPr>
              <a:t>colour</a:t>
            </a:r>
            <a:r>
              <a:rPr lang="en-US" dirty="0">
                <a:solidFill>
                  <a:schemeClr val="bg1">
                    <a:lumMod val="50000"/>
                  </a:schemeClr>
                </a:solidFill>
              </a:rPr>
              <a:t> MI key visual</a:t>
            </a:r>
            <a:endParaRPr lang="en-US" dirty="0"/>
          </a:p>
        </p:txBody>
      </p:sp>
    </p:spTree>
    <p:extLst>
      <p:ext uri="{BB962C8B-B14F-4D97-AF65-F5344CB8AC3E}">
        <p14:creationId xmlns:p14="http://schemas.microsoft.com/office/powerpoint/2010/main" val="1682389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7E899F0-DB6A-1B4E-BF39-7DB3DE553B54}"/>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CD4FF6FC-D161-384D-B0E1-64885323B8C2}"/>
              </a:ext>
            </a:extLst>
          </p:cNvPr>
          <p:cNvSpPr>
            <a:spLocks noGrp="1"/>
          </p:cNvSpPr>
          <p:nvPr>
            <p:ph type="ctrTitle" hasCustomPrompt="1"/>
          </p:nvPr>
        </p:nvSpPr>
        <p:spPr>
          <a:xfrm>
            <a:off x="1524000" y="1870362"/>
            <a:ext cx="9144000" cy="976746"/>
          </a:xfrm>
        </p:spPr>
        <p:txBody>
          <a:bodyPr anchor="b">
            <a:normAutofit/>
          </a:bodyPr>
          <a:lstStyle>
            <a:lvl1pPr algn="ctr">
              <a:defRPr sz="5400" b="1">
                <a:solidFill>
                  <a:schemeClr val="tx1"/>
                </a:solidFill>
              </a:defRPr>
            </a:lvl1pPr>
          </a:lstStyle>
          <a:p>
            <a:r>
              <a:rPr lang="en-US" dirty="0"/>
              <a:t>Title slide/headline</a:t>
            </a:r>
          </a:p>
        </p:txBody>
      </p:sp>
      <p:sp>
        <p:nvSpPr>
          <p:cNvPr id="3" name="Subtitle 2">
            <a:extLst>
              <a:ext uri="{FF2B5EF4-FFF2-40B4-BE49-F238E27FC236}">
                <a16:creationId xmlns:a16="http://schemas.microsoft.com/office/drawing/2014/main" id="{ED5FA61A-BA8F-434D-A3E1-25F4A98AE22C}"/>
              </a:ext>
            </a:extLst>
          </p:cNvPr>
          <p:cNvSpPr>
            <a:spLocks noGrp="1"/>
          </p:cNvSpPr>
          <p:nvPr>
            <p:ph type="subTitle" idx="1" hasCustomPrompt="1"/>
          </p:nvPr>
        </p:nvSpPr>
        <p:spPr>
          <a:xfrm>
            <a:off x="1524000" y="4312227"/>
            <a:ext cx="9144000" cy="1301496"/>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the sub-line </a:t>
            </a:r>
            <a:br>
              <a:rPr lang="en-US" dirty="0"/>
            </a:br>
            <a:r>
              <a:rPr lang="en-US" dirty="0"/>
              <a:t>Project name | Date</a:t>
            </a:r>
          </a:p>
        </p:txBody>
      </p:sp>
      <p:sp>
        <p:nvSpPr>
          <p:cNvPr id="22" name="Text Placeholder 21">
            <a:extLst>
              <a:ext uri="{FF2B5EF4-FFF2-40B4-BE49-F238E27FC236}">
                <a16:creationId xmlns:a16="http://schemas.microsoft.com/office/drawing/2014/main" id="{CD69D2CF-5E26-6B4D-A34F-E5D93F86E563}"/>
              </a:ext>
            </a:extLst>
          </p:cNvPr>
          <p:cNvSpPr>
            <a:spLocks noGrp="1"/>
          </p:cNvSpPr>
          <p:nvPr>
            <p:ph type="body" sz="quarter" idx="10" hasCustomPrompt="1"/>
          </p:nvPr>
        </p:nvSpPr>
        <p:spPr>
          <a:xfrm>
            <a:off x="1524000" y="2930525"/>
            <a:ext cx="9144000" cy="498475"/>
          </a:xfrm>
        </p:spPr>
        <p:txBody>
          <a:bodyPr>
            <a:normAutofit/>
          </a:bodyPr>
          <a:lstStyle>
            <a:lvl1pPr marL="0" indent="0" algn="ctr">
              <a:buNone/>
              <a:defRPr sz="2000" b="1">
                <a:solidFill>
                  <a:schemeClr val="bg1">
                    <a:lumMod val="50000"/>
                  </a:schemeClr>
                </a:solidFill>
              </a:defRPr>
            </a:lvl1pPr>
          </a:lstStyle>
          <a:p>
            <a:pPr algn="ctr"/>
            <a:r>
              <a:rPr lang="en-US" dirty="0">
                <a:solidFill>
                  <a:schemeClr val="bg1">
                    <a:lumMod val="50000"/>
                  </a:schemeClr>
                </a:solidFill>
              </a:rPr>
              <a:t>with </a:t>
            </a:r>
            <a:r>
              <a:rPr lang="en-US" dirty="0" err="1">
                <a:solidFill>
                  <a:schemeClr val="bg1">
                    <a:lumMod val="50000"/>
                  </a:schemeClr>
                </a:solidFill>
              </a:rPr>
              <a:t>colour</a:t>
            </a:r>
            <a:r>
              <a:rPr lang="en-US" dirty="0">
                <a:solidFill>
                  <a:schemeClr val="bg1">
                    <a:lumMod val="50000"/>
                  </a:schemeClr>
                </a:solidFill>
              </a:rPr>
              <a:t> MI key visual</a:t>
            </a:r>
            <a:endParaRPr lang="en-US" dirty="0"/>
          </a:p>
        </p:txBody>
      </p:sp>
      <p:pic>
        <p:nvPicPr>
          <p:cNvPr id="25" name="Picture 24">
            <a:extLst>
              <a:ext uri="{FF2B5EF4-FFF2-40B4-BE49-F238E27FC236}">
                <a16:creationId xmlns:a16="http://schemas.microsoft.com/office/drawing/2014/main" id="{C0CAA697-C9B4-7145-9898-2575838C0A23}"/>
              </a:ext>
            </a:extLst>
          </p:cNvPr>
          <p:cNvPicPr>
            <a:picLocks noChangeAspect="1"/>
          </p:cNvPicPr>
          <p:nvPr userDrawn="1"/>
        </p:nvPicPr>
        <p:blipFill>
          <a:blip r:embed="rId3">
            <a:biLevel thresh="75000"/>
            <a:extLst>
              <a:ext uri="{BEBA8EAE-BF5A-486C-A8C5-ECC9F3942E4B}">
                <a14:imgProps xmlns:a14="http://schemas.microsoft.com/office/drawing/2010/main">
                  <a14:imgLayer r:embed="rId4">
                    <a14:imgEffect>
                      <a14:colorTemperature colorTemp="4700"/>
                    </a14:imgEffect>
                    <a14:imgEffect>
                      <a14:saturation sat="0"/>
                    </a14:imgEffect>
                  </a14:imgLayer>
                </a14:imgProps>
              </a:ext>
            </a:extLst>
          </a:blip>
          <a:stretch>
            <a:fillRect/>
          </a:stretch>
        </p:blipFill>
        <p:spPr>
          <a:xfrm>
            <a:off x="9723331" y="424517"/>
            <a:ext cx="2035954" cy="725055"/>
          </a:xfrm>
          <a:prstGeom prst="rect">
            <a:avLst/>
          </a:prstGeom>
        </p:spPr>
      </p:pic>
      <p:grpSp>
        <p:nvGrpSpPr>
          <p:cNvPr id="14" name="Group 13">
            <a:extLst>
              <a:ext uri="{FF2B5EF4-FFF2-40B4-BE49-F238E27FC236}">
                <a16:creationId xmlns:a16="http://schemas.microsoft.com/office/drawing/2014/main" id="{6C7E23A4-23E2-E943-8BDE-16A2AAFDCF02}"/>
              </a:ext>
            </a:extLst>
          </p:cNvPr>
          <p:cNvGrpSpPr/>
          <p:nvPr userDrawn="1"/>
        </p:nvGrpSpPr>
        <p:grpSpPr>
          <a:xfrm>
            <a:off x="5424917" y="3799886"/>
            <a:ext cx="1347954" cy="141454"/>
            <a:chOff x="5424917" y="3799886"/>
            <a:chExt cx="1347954" cy="141454"/>
          </a:xfrm>
        </p:grpSpPr>
        <p:sp>
          <p:nvSpPr>
            <p:cNvPr id="15" name="Oval 14">
              <a:extLst>
                <a:ext uri="{FF2B5EF4-FFF2-40B4-BE49-F238E27FC236}">
                  <a16:creationId xmlns:a16="http://schemas.microsoft.com/office/drawing/2014/main" id="{B3FC9594-83F6-D144-9E4D-7EB49F8B3CB1}"/>
                </a:ext>
              </a:extLst>
            </p:cNvPr>
            <p:cNvSpPr/>
            <p:nvPr/>
          </p:nvSpPr>
          <p:spPr>
            <a:xfrm>
              <a:off x="6631417" y="3799886"/>
              <a:ext cx="141454" cy="141454"/>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6" name="Oval 15">
              <a:extLst>
                <a:ext uri="{FF2B5EF4-FFF2-40B4-BE49-F238E27FC236}">
                  <a16:creationId xmlns:a16="http://schemas.microsoft.com/office/drawing/2014/main" id="{3C8D79A1-6A6D-D747-990B-3B515C94B794}"/>
                </a:ext>
              </a:extLst>
            </p:cNvPr>
            <p:cNvSpPr/>
            <p:nvPr/>
          </p:nvSpPr>
          <p:spPr>
            <a:xfrm>
              <a:off x="6390117" y="3799886"/>
              <a:ext cx="141454" cy="1414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7" name="Oval 16">
              <a:extLst>
                <a:ext uri="{FF2B5EF4-FFF2-40B4-BE49-F238E27FC236}">
                  <a16:creationId xmlns:a16="http://schemas.microsoft.com/office/drawing/2014/main" id="{1B2BAB8F-8508-6F4B-BDA8-B199223F9048}"/>
                </a:ext>
              </a:extLst>
            </p:cNvPr>
            <p:cNvSpPr/>
            <p:nvPr/>
          </p:nvSpPr>
          <p:spPr>
            <a:xfrm>
              <a:off x="6148817" y="3799886"/>
              <a:ext cx="141454" cy="141454"/>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8" name="Oval 17">
              <a:extLst>
                <a:ext uri="{FF2B5EF4-FFF2-40B4-BE49-F238E27FC236}">
                  <a16:creationId xmlns:a16="http://schemas.microsoft.com/office/drawing/2014/main" id="{BE2024D1-659B-F64F-87EF-FF55401933BB}"/>
                </a:ext>
              </a:extLst>
            </p:cNvPr>
            <p:cNvSpPr/>
            <p:nvPr/>
          </p:nvSpPr>
          <p:spPr>
            <a:xfrm>
              <a:off x="5907517" y="3799886"/>
              <a:ext cx="141454" cy="14145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9" name="Oval 18">
              <a:extLst>
                <a:ext uri="{FF2B5EF4-FFF2-40B4-BE49-F238E27FC236}">
                  <a16:creationId xmlns:a16="http://schemas.microsoft.com/office/drawing/2014/main" id="{F7480A29-100A-884B-8E20-4ED5E01F1BF2}"/>
                </a:ext>
              </a:extLst>
            </p:cNvPr>
            <p:cNvSpPr/>
            <p:nvPr/>
          </p:nvSpPr>
          <p:spPr>
            <a:xfrm>
              <a:off x="5666217" y="3799886"/>
              <a:ext cx="141454" cy="14145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20" name="Oval 19">
              <a:extLst>
                <a:ext uri="{FF2B5EF4-FFF2-40B4-BE49-F238E27FC236}">
                  <a16:creationId xmlns:a16="http://schemas.microsoft.com/office/drawing/2014/main" id="{39D5184E-BB8D-E146-A6D6-5ACCC4467DB9}"/>
                </a:ext>
              </a:extLst>
            </p:cNvPr>
            <p:cNvSpPr/>
            <p:nvPr/>
          </p:nvSpPr>
          <p:spPr>
            <a:xfrm>
              <a:off x="5424917" y="3799886"/>
              <a:ext cx="141454" cy="141454"/>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grpSp>
    </p:spTree>
    <p:extLst>
      <p:ext uri="{BB962C8B-B14F-4D97-AF65-F5344CB8AC3E}">
        <p14:creationId xmlns:p14="http://schemas.microsoft.com/office/powerpoint/2010/main" val="1068779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1_Contents">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9506ADB-BA3C-1145-ACC9-4E4E557330B1}"/>
              </a:ext>
            </a:extLst>
          </p:cNvPr>
          <p:cNvPicPr>
            <a:picLocks noChangeAspect="1"/>
          </p:cNvPicPr>
          <p:nvPr userDrawn="1"/>
        </p:nvPicPr>
        <p:blipFill>
          <a:blip r:embed="rId2"/>
          <a:stretch>
            <a:fillRect/>
          </a:stretch>
        </p:blipFill>
        <p:spPr>
          <a:xfrm>
            <a:off x="-20782" y="-10391"/>
            <a:ext cx="12192000" cy="6858000"/>
          </a:xfrm>
          <a:prstGeom prst="rect">
            <a:avLst/>
          </a:prstGeom>
        </p:spPr>
      </p:pic>
      <p:sp>
        <p:nvSpPr>
          <p:cNvPr id="2" name="Title 1">
            <a:extLst>
              <a:ext uri="{FF2B5EF4-FFF2-40B4-BE49-F238E27FC236}">
                <a16:creationId xmlns:a16="http://schemas.microsoft.com/office/drawing/2014/main" id="{2A50D07E-872A-944A-A081-BA79CA97A538}"/>
              </a:ext>
            </a:extLst>
          </p:cNvPr>
          <p:cNvSpPr>
            <a:spLocks noGrp="1"/>
          </p:cNvSpPr>
          <p:nvPr>
            <p:ph type="title" hasCustomPrompt="1"/>
          </p:nvPr>
        </p:nvSpPr>
        <p:spPr>
          <a:xfrm>
            <a:off x="1304845" y="2745436"/>
            <a:ext cx="1853991" cy="1325563"/>
          </a:xfrm>
        </p:spPr>
        <p:txBody>
          <a:bodyPr>
            <a:normAutofit/>
          </a:bodyPr>
          <a:lstStyle>
            <a:lvl1pPr>
              <a:defRPr sz="3000" b="1">
                <a:solidFill>
                  <a:schemeClr val="tx2"/>
                </a:solidFill>
              </a:defRPr>
            </a:lvl1pPr>
          </a:lstStyle>
          <a:p>
            <a:r>
              <a:rPr lang="en-US" dirty="0"/>
              <a:t>Contents</a:t>
            </a:r>
          </a:p>
        </p:txBody>
      </p:sp>
      <p:sp>
        <p:nvSpPr>
          <p:cNvPr id="6" name="Date Placeholder 3">
            <a:extLst>
              <a:ext uri="{FF2B5EF4-FFF2-40B4-BE49-F238E27FC236}">
                <a16:creationId xmlns:a16="http://schemas.microsoft.com/office/drawing/2014/main" id="{52512F4C-B0D6-A64D-AD6C-9F4E842D9750}"/>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1 November 2023</a:t>
            </a:fld>
            <a:endParaRPr lang="en-US" dirty="0"/>
          </a:p>
        </p:txBody>
      </p:sp>
      <p:sp>
        <p:nvSpPr>
          <p:cNvPr id="7" name="Footer Placeholder 4">
            <a:extLst>
              <a:ext uri="{FF2B5EF4-FFF2-40B4-BE49-F238E27FC236}">
                <a16:creationId xmlns:a16="http://schemas.microsoft.com/office/drawing/2014/main" id="{C7DFDBD4-EC0B-7948-A5C2-76830F977FB4}"/>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8" name="Slide Number Placeholder 5">
            <a:extLst>
              <a:ext uri="{FF2B5EF4-FFF2-40B4-BE49-F238E27FC236}">
                <a16:creationId xmlns:a16="http://schemas.microsoft.com/office/drawing/2014/main" id="{C207844B-4344-2847-883B-D9F5FD906348}"/>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pic>
        <p:nvPicPr>
          <p:cNvPr id="13" name="Picture 12">
            <a:extLst>
              <a:ext uri="{FF2B5EF4-FFF2-40B4-BE49-F238E27FC236}">
                <a16:creationId xmlns:a16="http://schemas.microsoft.com/office/drawing/2014/main" id="{6F1E55B7-28E9-2B45-A8D2-D208F19F0E43}"/>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7" name="Text Placeholder 16">
            <a:extLst>
              <a:ext uri="{FF2B5EF4-FFF2-40B4-BE49-F238E27FC236}">
                <a16:creationId xmlns:a16="http://schemas.microsoft.com/office/drawing/2014/main" id="{0F6E0FA4-3B8C-B841-8501-93F25F8EAF69}"/>
              </a:ext>
            </a:extLst>
          </p:cNvPr>
          <p:cNvSpPr>
            <a:spLocks noGrp="1"/>
          </p:cNvSpPr>
          <p:nvPr>
            <p:ph type="body" sz="quarter" idx="13"/>
          </p:nvPr>
        </p:nvSpPr>
        <p:spPr>
          <a:xfrm>
            <a:off x="3792104" y="1948293"/>
            <a:ext cx="7482032" cy="32527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2455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2_Content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A3FD9F-77CA-4444-9972-75AB9F4DF5E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A50D07E-872A-944A-A081-BA79CA97A538}"/>
              </a:ext>
            </a:extLst>
          </p:cNvPr>
          <p:cNvSpPr>
            <a:spLocks noGrp="1"/>
          </p:cNvSpPr>
          <p:nvPr>
            <p:ph type="title" hasCustomPrompt="1"/>
          </p:nvPr>
        </p:nvSpPr>
        <p:spPr>
          <a:xfrm>
            <a:off x="1896549" y="1650533"/>
            <a:ext cx="1853991" cy="647198"/>
          </a:xfrm>
        </p:spPr>
        <p:txBody>
          <a:bodyPr>
            <a:normAutofit/>
          </a:bodyPr>
          <a:lstStyle>
            <a:lvl1pPr>
              <a:defRPr sz="3000" b="1">
                <a:solidFill>
                  <a:schemeClr val="tx2"/>
                </a:solidFill>
              </a:defRPr>
            </a:lvl1pPr>
          </a:lstStyle>
          <a:p>
            <a:r>
              <a:rPr lang="en-US" dirty="0"/>
              <a:t>Contents</a:t>
            </a:r>
          </a:p>
        </p:txBody>
      </p:sp>
      <p:sp>
        <p:nvSpPr>
          <p:cNvPr id="6" name="Date Placeholder 3">
            <a:extLst>
              <a:ext uri="{FF2B5EF4-FFF2-40B4-BE49-F238E27FC236}">
                <a16:creationId xmlns:a16="http://schemas.microsoft.com/office/drawing/2014/main" id="{52512F4C-B0D6-A64D-AD6C-9F4E842D9750}"/>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1 November 2023</a:t>
            </a:fld>
            <a:endParaRPr lang="en-US" dirty="0"/>
          </a:p>
        </p:txBody>
      </p:sp>
      <p:sp>
        <p:nvSpPr>
          <p:cNvPr id="7" name="Footer Placeholder 4">
            <a:extLst>
              <a:ext uri="{FF2B5EF4-FFF2-40B4-BE49-F238E27FC236}">
                <a16:creationId xmlns:a16="http://schemas.microsoft.com/office/drawing/2014/main" id="{C7DFDBD4-EC0B-7948-A5C2-76830F977FB4}"/>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8" name="Slide Number Placeholder 5">
            <a:extLst>
              <a:ext uri="{FF2B5EF4-FFF2-40B4-BE49-F238E27FC236}">
                <a16:creationId xmlns:a16="http://schemas.microsoft.com/office/drawing/2014/main" id="{C207844B-4344-2847-883B-D9F5FD906348}"/>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pic>
        <p:nvPicPr>
          <p:cNvPr id="13" name="Picture 12">
            <a:extLst>
              <a:ext uri="{FF2B5EF4-FFF2-40B4-BE49-F238E27FC236}">
                <a16:creationId xmlns:a16="http://schemas.microsoft.com/office/drawing/2014/main" id="{6F1E55B7-28E9-2B45-A8D2-D208F19F0E43}"/>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7" name="Text Placeholder 16">
            <a:extLst>
              <a:ext uri="{FF2B5EF4-FFF2-40B4-BE49-F238E27FC236}">
                <a16:creationId xmlns:a16="http://schemas.microsoft.com/office/drawing/2014/main" id="{0F6E0FA4-3B8C-B841-8501-93F25F8EAF69}"/>
              </a:ext>
            </a:extLst>
          </p:cNvPr>
          <p:cNvSpPr>
            <a:spLocks noGrp="1"/>
          </p:cNvSpPr>
          <p:nvPr>
            <p:ph type="body" sz="quarter" idx="13"/>
          </p:nvPr>
        </p:nvSpPr>
        <p:spPr>
          <a:xfrm>
            <a:off x="1896550" y="2631688"/>
            <a:ext cx="4045056" cy="25757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6">
            <a:extLst>
              <a:ext uri="{FF2B5EF4-FFF2-40B4-BE49-F238E27FC236}">
                <a16:creationId xmlns:a16="http://schemas.microsoft.com/office/drawing/2014/main" id="{CF7B6ADC-39C9-EB42-AED1-D6F7B770407B}"/>
              </a:ext>
            </a:extLst>
          </p:cNvPr>
          <p:cNvSpPr>
            <a:spLocks noGrp="1"/>
          </p:cNvSpPr>
          <p:nvPr>
            <p:ph type="body" sz="quarter" idx="14"/>
          </p:nvPr>
        </p:nvSpPr>
        <p:spPr>
          <a:xfrm>
            <a:off x="6229559" y="2631688"/>
            <a:ext cx="4045056" cy="25757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3135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01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1608880" y="1277937"/>
            <a:ext cx="9097703" cy="624260"/>
          </a:xfrm>
        </p:spPr>
        <p:txBody>
          <a:bodyPr>
            <a:noAutofit/>
          </a:bodyPr>
          <a:lstStyle>
            <a:lvl1pPr>
              <a:defRPr sz="3000" b="1">
                <a:solidFill>
                  <a:schemeClr val="tx2"/>
                </a:solidFill>
              </a:defRPr>
            </a:lvl1pPr>
          </a:lstStyle>
          <a:p>
            <a:r>
              <a:rPr lang="en-US" dirty="0"/>
              <a:t>Agenda alternative or text only</a:t>
            </a:r>
          </a:p>
        </p:txBody>
      </p:sp>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1608881" y="2176041"/>
            <a:ext cx="9097702" cy="3067291"/>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9" name="Date Placeholder 3">
            <a:extLst>
              <a:ext uri="{FF2B5EF4-FFF2-40B4-BE49-F238E27FC236}">
                <a16:creationId xmlns:a16="http://schemas.microsoft.com/office/drawing/2014/main" id="{4BF42BD2-868E-0E43-9E7F-95F2629CBB66}"/>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1 November 2023</a:t>
            </a:fld>
            <a:endParaRPr lang="en-US" dirty="0"/>
          </a:p>
        </p:txBody>
      </p:sp>
      <p:sp>
        <p:nvSpPr>
          <p:cNvPr id="10" name="Footer Placeholder 4">
            <a:extLst>
              <a:ext uri="{FF2B5EF4-FFF2-40B4-BE49-F238E27FC236}">
                <a16:creationId xmlns:a16="http://schemas.microsoft.com/office/drawing/2014/main" id="{7868FAAB-6AF4-F54A-AC95-A1AC2788D2F6}"/>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13" name="Slide Number Placeholder 5">
            <a:extLst>
              <a:ext uri="{FF2B5EF4-FFF2-40B4-BE49-F238E27FC236}">
                <a16:creationId xmlns:a16="http://schemas.microsoft.com/office/drawing/2014/main" id="{EC806217-72B2-2349-871F-C26263D25A02}"/>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388528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02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1248133" y="1277937"/>
            <a:ext cx="9676430" cy="624260"/>
          </a:xfrm>
        </p:spPr>
        <p:txBody>
          <a:bodyPr>
            <a:noAutofit/>
          </a:bodyPr>
          <a:lstStyle>
            <a:lvl1pPr>
              <a:defRPr sz="3000" b="1">
                <a:solidFill>
                  <a:schemeClr val="tx2"/>
                </a:solidFill>
              </a:defRPr>
            </a:lvl1pPr>
          </a:lstStyle>
          <a:p>
            <a:r>
              <a:rPr lang="en-US" dirty="0"/>
              <a:t>Agenda alternative or text only</a:t>
            </a:r>
          </a:p>
        </p:txBody>
      </p:sp>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1248133" y="2201008"/>
            <a:ext cx="4597082" cy="3226454"/>
          </a:xfrm>
        </p:spPr>
        <p:txBody>
          <a:bodyPr>
            <a:normAutofit/>
          </a:bodyPr>
          <a:lstStyle>
            <a:lvl1pPr marL="0" indent="0">
              <a:buNone/>
              <a:defRPr sz="1800"/>
            </a:lvl1pPr>
            <a:lvl2pPr>
              <a:defRPr sz="1800"/>
            </a:lvl2pPr>
            <a:lvl3pPr>
              <a:defRPr sz="1800"/>
            </a:lvl3pPr>
            <a:lvl4pPr>
              <a:defRPr sz="1800"/>
            </a:lvl4pPr>
            <a:lvl5pPr>
              <a:defRPr sz="1800"/>
            </a:lvl5pPr>
          </a:lstStyle>
          <a:p>
            <a:pPr lvl="0"/>
            <a:r>
              <a:rPr lang="en-US" dirty="0"/>
              <a:t>Click to edit Master text</a:t>
            </a:r>
          </a:p>
        </p:txBody>
      </p:sp>
      <p:pic>
        <p:nvPicPr>
          <p:cNvPr id="10" name="Picture 9">
            <a:extLst>
              <a:ext uri="{FF2B5EF4-FFF2-40B4-BE49-F238E27FC236}">
                <a16:creationId xmlns:a16="http://schemas.microsoft.com/office/drawing/2014/main" id="{496ADE11-361E-FB49-8D2F-DE354983F7AC}"/>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9" name="Content Placeholder 2">
            <a:extLst>
              <a:ext uri="{FF2B5EF4-FFF2-40B4-BE49-F238E27FC236}">
                <a16:creationId xmlns:a16="http://schemas.microsoft.com/office/drawing/2014/main" id="{B6A1A47F-F7AA-1D4F-9F0C-7EE76BDC320F}"/>
              </a:ext>
            </a:extLst>
          </p:cNvPr>
          <p:cNvSpPr>
            <a:spLocks noGrp="1"/>
          </p:cNvSpPr>
          <p:nvPr>
            <p:ph idx="13"/>
          </p:nvPr>
        </p:nvSpPr>
        <p:spPr>
          <a:xfrm>
            <a:off x="6757682" y="2201008"/>
            <a:ext cx="4166886" cy="3226454"/>
          </a:xfrm>
        </p:spPr>
        <p:txBody>
          <a:bodyPr>
            <a:normAutofit/>
          </a:bodyPr>
          <a:lstStyle>
            <a:lvl1pPr marL="0" indent="0">
              <a:buNone/>
              <a:defRPr sz="1800"/>
            </a:lvl1pPr>
            <a:lvl2pPr marL="457200" indent="0">
              <a:buNone/>
              <a:defRPr sz="1800"/>
            </a:lvl2pPr>
            <a:lvl3pPr>
              <a:defRPr sz="1800"/>
            </a:lvl3pPr>
            <a:lvl4pPr>
              <a:defRPr sz="1800"/>
            </a:lvl4pPr>
            <a:lvl5pPr>
              <a:defRPr sz="1800"/>
            </a:lvl5pPr>
          </a:lstStyle>
          <a:p>
            <a:pPr lvl="0"/>
            <a:r>
              <a:rPr lang="en-US" dirty="0"/>
              <a:t>Click to edit Master text</a:t>
            </a:r>
          </a:p>
        </p:txBody>
      </p:sp>
      <p:cxnSp>
        <p:nvCxnSpPr>
          <p:cNvPr id="13" name="Straight Connector 12">
            <a:extLst>
              <a:ext uri="{FF2B5EF4-FFF2-40B4-BE49-F238E27FC236}">
                <a16:creationId xmlns:a16="http://schemas.microsoft.com/office/drawing/2014/main" id="{B8324517-7BF2-2C42-A30F-0A14B30B5F69}"/>
              </a:ext>
            </a:extLst>
          </p:cNvPr>
          <p:cNvCxnSpPr>
            <a:cxnSpLocks/>
          </p:cNvCxnSpPr>
          <p:nvPr userDrawn="1"/>
        </p:nvCxnSpPr>
        <p:spPr>
          <a:xfrm>
            <a:off x="6281194" y="2212583"/>
            <a:ext cx="0" cy="341164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Date Placeholder 3">
            <a:extLst>
              <a:ext uri="{FF2B5EF4-FFF2-40B4-BE49-F238E27FC236}">
                <a16:creationId xmlns:a16="http://schemas.microsoft.com/office/drawing/2014/main" id="{E609AAD8-6182-FF47-919A-E2343B9F0B67}"/>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1 November 2023</a:t>
            </a:fld>
            <a:endParaRPr lang="en-US" dirty="0"/>
          </a:p>
        </p:txBody>
      </p:sp>
      <p:sp>
        <p:nvSpPr>
          <p:cNvPr id="14" name="Footer Placeholder 4">
            <a:extLst>
              <a:ext uri="{FF2B5EF4-FFF2-40B4-BE49-F238E27FC236}">
                <a16:creationId xmlns:a16="http://schemas.microsoft.com/office/drawing/2014/main" id="{4735F5E4-DA37-724F-8EE3-FBEC80B096A3}"/>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15" name="Slide Number Placeholder 5">
            <a:extLst>
              <a:ext uri="{FF2B5EF4-FFF2-40B4-BE49-F238E27FC236}">
                <a16:creationId xmlns:a16="http://schemas.microsoft.com/office/drawing/2014/main" id="{092D9DCB-CED3-524B-BF4C-EB85B1F77394}"/>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286099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3_Title and Content">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F2B6C00D-4CF9-674C-8BDA-A77A06BA5BDB}"/>
              </a:ext>
            </a:extLst>
          </p:cNvPr>
          <p:cNvPicPr>
            <a:picLocks noChangeAspect="1"/>
          </p:cNvPicPr>
          <p:nvPr userDrawn="1"/>
        </p:nvPicPr>
        <p:blipFill>
          <a:blip r:embed="rId2"/>
          <a:srcRect/>
          <a:stretch/>
        </p:blipFill>
        <p:spPr>
          <a:xfrm>
            <a:off x="-10391" y="10391"/>
            <a:ext cx="12192000" cy="6858000"/>
          </a:xfrm>
          <a:prstGeom prst="rect">
            <a:avLst/>
          </a:prstGeom>
        </p:spPr>
      </p:pic>
      <p:sp>
        <p:nvSpPr>
          <p:cNvPr id="12" name="Oval 11">
            <a:extLst>
              <a:ext uri="{FF2B5EF4-FFF2-40B4-BE49-F238E27FC236}">
                <a16:creationId xmlns:a16="http://schemas.microsoft.com/office/drawing/2014/main" id="{FCAFBA55-4F55-6743-9380-2A9D1F3580DE}"/>
              </a:ext>
            </a:extLst>
          </p:cNvPr>
          <p:cNvSpPr/>
          <p:nvPr userDrawn="1"/>
        </p:nvSpPr>
        <p:spPr>
          <a:xfrm>
            <a:off x="447699" y="1443092"/>
            <a:ext cx="3645798" cy="3645798"/>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99923D41-9F86-3A41-BC36-7F15FACD85AA}"/>
              </a:ext>
            </a:extLst>
          </p:cNvPr>
          <p:cNvSpPr/>
          <p:nvPr userDrawn="1"/>
        </p:nvSpPr>
        <p:spPr>
          <a:xfrm>
            <a:off x="4274805" y="1443092"/>
            <a:ext cx="3645798" cy="3645798"/>
          </a:xfrm>
          <a:prstGeom prst="ellipse">
            <a:avLst/>
          </a:prstGeom>
          <a:solidFill>
            <a:srgbClr val="01B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B66C0D53-6114-3449-B7A3-B36BBBE036AF}"/>
              </a:ext>
            </a:extLst>
          </p:cNvPr>
          <p:cNvSpPr/>
          <p:nvPr userDrawn="1"/>
        </p:nvSpPr>
        <p:spPr>
          <a:xfrm>
            <a:off x="8101911" y="1443092"/>
            <a:ext cx="3645798" cy="3645798"/>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496ADE11-361E-FB49-8D2F-DE354983F7AC}"/>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4" name="Text Placeholder 3">
            <a:extLst>
              <a:ext uri="{FF2B5EF4-FFF2-40B4-BE49-F238E27FC236}">
                <a16:creationId xmlns:a16="http://schemas.microsoft.com/office/drawing/2014/main" id="{8E41D2E8-5FCE-704C-A6EC-97ACED2108E9}"/>
              </a:ext>
            </a:extLst>
          </p:cNvPr>
          <p:cNvSpPr>
            <a:spLocks noGrp="1"/>
          </p:cNvSpPr>
          <p:nvPr>
            <p:ph type="body" sz="half" idx="2"/>
          </p:nvPr>
        </p:nvSpPr>
        <p:spPr>
          <a:xfrm>
            <a:off x="839788" y="2195758"/>
            <a:ext cx="2771513" cy="2140466"/>
          </a:xfrm>
        </p:spPr>
        <p:txBody>
          <a:bodyPr/>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7" name="Text Placeholder 3">
            <a:extLst>
              <a:ext uri="{FF2B5EF4-FFF2-40B4-BE49-F238E27FC236}">
                <a16:creationId xmlns:a16="http://schemas.microsoft.com/office/drawing/2014/main" id="{D73198C9-6D1B-8B48-9307-96797BB458C7}"/>
              </a:ext>
            </a:extLst>
          </p:cNvPr>
          <p:cNvSpPr>
            <a:spLocks noGrp="1"/>
          </p:cNvSpPr>
          <p:nvPr>
            <p:ph type="body" sz="half" idx="13"/>
          </p:nvPr>
        </p:nvSpPr>
        <p:spPr>
          <a:xfrm>
            <a:off x="4689420" y="2195758"/>
            <a:ext cx="2771513" cy="2140466"/>
          </a:xfrm>
        </p:spPr>
        <p:txBody>
          <a:bodyPr/>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8" name="Text Placeholder 3">
            <a:extLst>
              <a:ext uri="{FF2B5EF4-FFF2-40B4-BE49-F238E27FC236}">
                <a16:creationId xmlns:a16="http://schemas.microsoft.com/office/drawing/2014/main" id="{BD8F5D81-65F8-334E-A0DD-C942F8584CEE}"/>
              </a:ext>
            </a:extLst>
          </p:cNvPr>
          <p:cNvSpPr>
            <a:spLocks noGrp="1"/>
          </p:cNvSpPr>
          <p:nvPr>
            <p:ph type="body" sz="half" idx="14"/>
          </p:nvPr>
        </p:nvSpPr>
        <p:spPr>
          <a:xfrm>
            <a:off x="8539053" y="2195758"/>
            <a:ext cx="2771513" cy="2140466"/>
          </a:xfrm>
        </p:spPr>
        <p:txBody>
          <a:bodyPr/>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3" name="Date Placeholder 3">
            <a:extLst>
              <a:ext uri="{FF2B5EF4-FFF2-40B4-BE49-F238E27FC236}">
                <a16:creationId xmlns:a16="http://schemas.microsoft.com/office/drawing/2014/main" id="{7FF4F515-FC08-1E45-B38A-AE951682D2D2}"/>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1 November 2023</a:t>
            </a:fld>
            <a:endParaRPr lang="en-US" dirty="0"/>
          </a:p>
        </p:txBody>
      </p:sp>
      <p:sp>
        <p:nvSpPr>
          <p:cNvPr id="20" name="Footer Placeholder 4">
            <a:extLst>
              <a:ext uri="{FF2B5EF4-FFF2-40B4-BE49-F238E27FC236}">
                <a16:creationId xmlns:a16="http://schemas.microsoft.com/office/drawing/2014/main" id="{6BE817A0-A2BC-9C45-B27A-BF0611E7F85E}"/>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21" name="Slide Number Placeholder 5">
            <a:extLst>
              <a:ext uri="{FF2B5EF4-FFF2-40B4-BE49-F238E27FC236}">
                <a16:creationId xmlns:a16="http://schemas.microsoft.com/office/drawing/2014/main" id="{E55CFFA8-66AA-EC42-B308-3A32F3BA9824}"/>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186191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4_Title and Content">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F2B6C00D-4CF9-674C-8BDA-A77A06BA5BDB}"/>
              </a:ext>
            </a:extLst>
          </p:cNvPr>
          <p:cNvPicPr>
            <a:picLocks noChangeAspect="1"/>
          </p:cNvPicPr>
          <p:nvPr userDrawn="1"/>
        </p:nvPicPr>
        <p:blipFill>
          <a:blip r:embed="rId2"/>
          <a:srcRect/>
          <a:stretch/>
        </p:blipFill>
        <p:spPr>
          <a:xfrm>
            <a:off x="-10391" y="10391"/>
            <a:ext cx="12192000" cy="6858000"/>
          </a:xfrm>
          <a:prstGeom prst="rect">
            <a:avLst/>
          </a:prstGeom>
        </p:spPr>
      </p:pic>
      <p:sp>
        <p:nvSpPr>
          <p:cNvPr id="12" name="Oval 11">
            <a:extLst>
              <a:ext uri="{FF2B5EF4-FFF2-40B4-BE49-F238E27FC236}">
                <a16:creationId xmlns:a16="http://schemas.microsoft.com/office/drawing/2014/main" id="{FCAFBA55-4F55-6743-9380-2A9D1F3580DE}"/>
              </a:ext>
            </a:extLst>
          </p:cNvPr>
          <p:cNvSpPr/>
          <p:nvPr userDrawn="1"/>
        </p:nvSpPr>
        <p:spPr>
          <a:xfrm>
            <a:off x="447699" y="1443092"/>
            <a:ext cx="3645798" cy="3645798"/>
          </a:xfrm>
          <a:prstGeom prst="ellipse">
            <a:avLst/>
          </a:prstGeom>
          <a:noFill/>
          <a:ln w="19050">
            <a:solidFill>
              <a:srgbClr val="4E8F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99923D41-9F86-3A41-BC36-7F15FACD85AA}"/>
              </a:ext>
            </a:extLst>
          </p:cNvPr>
          <p:cNvSpPr/>
          <p:nvPr userDrawn="1"/>
        </p:nvSpPr>
        <p:spPr>
          <a:xfrm>
            <a:off x="4274805" y="1443092"/>
            <a:ext cx="3645798" cy="3645798"/>
          </a:xfrm>
          <a:prstGeom prst="ellipse">
            <a:avLst/>
          </a:prstGeom>
          <a:noFill/>
          <a:ln w="19050">
            <a:solidFill>
              <a:srgbClr val="01B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B66C0D53-6114-3449-B7A3-B36BBBE036AF}"/>
              </a:ext>
            </a:extLst>
          </p:cNvPr>
          <p:cNvSpPr/>
          <p:nvPr userDrawn="1"/>
        </p:nvSpPr>
        <p:spPr>
          <a:xfrm>
            <a:off x="8101911" y="1443092"/>
            <a:ext cx="3645798" cy="3645798"/>
          </a:xfrm>
          <a:prstGeom prst="ellipse">
            <a:avLst/>
          </a:prstGeom>
          <a:noFill/>
          <a:ln w="19050">
            <a:solidFill>
              <a:srgbClr val="4E8F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496ADE11-361E-FB49-8D2F-DE354983F7AC}"/>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4" name="Text Placeholder 3">
            <a:extLst>
              <a:ext uri="{FF2B5EF4-FFF2-40B4-BE49-F238E27FC236}">
                <a16:creationId xmlns:a16="http://schemas.microsoft.com/office/drawing/2014/main" id="{8E41D2E8-5FCE-704C-A6EC-97ACED2108E9}"/>
              </a:ext>
            </a:extLst>
          </p:cNvPr>
          <p:cNvSpPr>
            <a:spLocks noGrp="1"/>
          </p:cNvSpPr>
          <p:nvPr>
            <p:ph type="body" sz="half" idx="2"/>
          </p:nvPr>
        </p:nvSpPr>
        <p:spPr>
          <a:xfrm>
            <a:off x="839788" y="2195758"/>
            <a:ext cx="2771513" cy="2140466"/>
          </a:xfrm>
        </p:spPr>
        <p:txBody>
          <a:bodyPr/>
          <a:lstStyle>
            <a:lvl1pPr marL="0" indent="0" algn="ct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7" name="Text Placeholder 3">
            <a:extLst>
              <a:ext uri="{FF2B5EF4-FFF2-40B4-BE49-F238E27FC236}">
                <a16:creationId xmlns:a16="http://schemas.microsoft.com/office/drawing/2014/main" id="{D73198C9-6D1B-8B48-9307-96797BB458C7}"/>
              </a:ext>
            </a:extLst>
          </p:cNvPr>
          <p:cNvSpPr>
            <a:spLocks noGrp="1"/>
          </p:cNvSpPr>
          <p:nvPr>
            <p:ph type="body" sz="half" idx="13"/>
          </p:nvPr>
        </p:nvSpPr>
        <p:spPr>
          <a:xfrm>
            <a:off x="4689420" y="2195758"/>
            <a:ext cx="2771513" cy="2140466"/>
          </a:xfrm>
        </p:spPr>
        <p:txBody>
          <a:bodyPr/>
          <a:lstStyle>
            <a:lvl1pPr marL="0" indent="0" algn="ct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8" name="Text Placeholder 3">
            <a:extLst>
              <a:ext uri="{FF2B5EF4-FFF2-40B4-BE49-F238E27FC236}">
                <a16:creationId xmlns:a16="http://schemas.microsoft.com/office/drawing/2014/main" id="{BD8F5D81-65F8-334E-A0DD-C942F8584CEE}"/>
              </a:ext>
            </a:extLst>
          </p:cNvPr>
          <p:cNvSpPr>
            <a:spLocks noGrp="1"/>
          </p:cNvSpPr>
          <p:nvPr>
            <p:ph type="body" sz="half" idx="14"/>
          </p:nvPr>
        </p:nvSpPr>
        <p:spPr>
          <a:xfrm>
            <a:off x="8539053" y="2195758"/>
            <a:ext cx="2771513" cy="2140466"/>
          </a:xfrm>
        </p:spPr>
        <p:txBody>
          <a:bodyPr/>
          <a:lstStyle>
            <a:lvl1pPr marL="0" indent="0" algn="ct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3" name="Date Placeholder 3">
            <a:extLst>
              <a:ext uri="{FF2B5EF4-FFF2-40B4-BE49-F238E27FC236}">
                <a16:creationId xmlns:a16="http://schemas.microsoft.com/office/drawing/2014/main" id="{6FC01525-2EED-994C-A5C7-15607F6F3A05}"/>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1 November 2023</a:t>
            </a:fld>
            <a:endParaRPr lang="en-US" dirty="0"/>
          </a:p>
        </p:txBody>
      </p:sp>
      <p:sp>
        <p:nvSpPr>
          <p:cNvPr id="20" name="Footer Placeholder 4">
            <a:extLst>
              <a:ext uri="{FF2B5EF4-FFF2-40B4-BE49-F238E27FC236}">
                <a16:creationId xmlns:a16="http://schemas.microsoft.com/office/drawing/2014/main" id="{C2B244ED-7FB9-7B47-9F08-C5FBBD0AF67E}"/>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21" name="Slide Number Placeholder 5">
            <a:extLst>
              <a:ext uri="{FF2B5EF4-FFF2-40B4-BE49-F238E27FC236}">
                <a16:creationId xmlns:a16="http://schemas.microsoft.com/office/drawing/2014/main" id="{60F37D99-6C5A-8840-A8A8-98F2BF277110}"/>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1454051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9EA89F-2919-1A4F-9F2E-A3BFA833EB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1A406B-46FD-F44D-8DB5-9633ADB704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3E11AD-A81B-D144-AFDC-F1F6606EF0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7C802-5A4C-A949-8DEC-8EC47AA8E537}" type="datetime3">
              <a:rPr lang="en-US" smtClean="0"/>
              <a:t>1 November 2023</a:t>
            </a:fld>
            <a:endParaRPr lang="en-US"/>
          </a:p>
        </p:txBody>
      </p:sp>
      <p:sp>
        <p:nvSpPr>
          <p:cNvPr id="5" name="Footer Placeholder 4">
            <a:extLst>
              <a:ext uri="{FF2B5EF4-FFF2-40B4-BE49-F238E27FC236}">
                <a16:creationId xmlns:a16="http://schemas.microsoft.com/office/drawing/2014/main" id="{16E84C12-A063-524A-B743-6FCC1C7483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Tital of the presentation</a:t>
            </a:r>
          </a:p>
        </p:txBody>
      </p:sp>
      <p:sp>
        <p:nvSpPr>
          <p:cNvPr id="6" name="Slide Number Placeholder 5">
            <a:extLst>
              <a:ext uri="{FF2B5EF4-FFF2-40B4-BE49-F238E27FC236}">
                <a16:creationId xmlns:a16="http://schemas.microsoft.com/office/drawing/2014/main" id="{92EE1F03-3E23-B74B-B389-A1091143DC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DE5E84-8F4A-6B40-BE6C-6DAF3A79CE75}" type="slidenum">
              <a:rPr lang="en-US" smtClean="0"/>
              <a:t>‹#›</a:t>
            </a:fld>
            <a:endParaRPr lang="en-US"/>
          </a:p>
        </p:txBody>
      </p:sp>
    </p:spTree>
    <p:extLst>
      <p:ext uri="{BB962C8B-B14F-4D97-AF65-F5344CB8AC3E}">
        <p14:creationId xmlns:p14="http://schemas.microsoft.com/office/powerpoint/2010/main" val="2070748148"/>
      </p:ext>
    </p:extLst>
  </p:cSld>
  <p:clrMap bg1="lt1" tx1="dk1" bg2="lt2" tx2="dk2" accent1="accent1" accent2="accent2" accent3="accent3" accent4="accent4" accent5="accent5" accent6="accent6" hlink="hlink" folHlink="folHlink"/>
  <p:sldLayoutIdLst>
    <p:sldLayoutId id="2147483669" r:id="rId1"/>
    <p:sldLayoutId id="2147483649" r:id="rId2"/>
    <p:sldLayoutId id="2147483670" r:id="rId3"/>
    <p:sldLayoutId id="2147483672" r:id="rId4"/>
    <p:sldLayoutId id="2147483673" r:id="rId5"/>
    <p:sldLayoutId id="2147483650"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74" r:id="rId15"/>
    <p:sldLayoutId id="2147483675" r:id="rId16"/>
    <p:sldLayoutId id="2147483676" r:id="rId17"/>
    <p:sldLayoutId id="2147483668" r:id="rId18"/>
    <p:sldLayoutId id="2147483696" r:id="rId1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s://raillynews.com/2020/12/Traffic-lights-will-speak-for-the-visuallyimpaired-in-Antalya/" TargetMode="External"/><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5F1BF3-7670-F346-B3ED-88396A4F21EC}"/>
              </a:ext>
            </a:extLst>
          </p:cNvPr>
          <p:cNvSpPr>
            <a:spLocks noGrp="1"/>
          </p:cNvSpPr>
          <p:nvPr>
            <p:ph type="ctrTitle"/>
          </p:nvPr>
        </p:nvSpPr>
        <p:spPr/>
        <p:txBody>
          <a:bodyPr>
            <a:normAutofit fontScale="90000"/>
          </a:bodyPr>
          <a:lstStyle/>
          <a:p>
            <a:r>
              <a:rPr lang="en-US" dirty="0"/>
              <a:t>Sustainable &amp; Smart Tourism</a:t>
            </a:r>
          </a:p>
        </p:txBody>
      </p:sp>
      <p:sp>
        <p:nvSpPr>
          <p:cNvPr id="9" name="Subtitle 8">
            <a:extLst>
              <a:ext uri="{FF2B5EF4-FFF2-40B4-BE49-F238E27FC236}">
                <a16:creationId xmlns:a16="http://schemas.microsoft.com/office/drawing/2014/main" id="{D4AE8C3A-CB2F-844C-883B-A0B403A9CBE5}"/>
              </a:ext>
            </a:extLst>
          </p:cNvPr>
          <p:cNvSpPr>
            <a:spLocks noGrp="1"/>
          </p:cNvSpPr>
          <p:nvPr>
            <p:ph type="subTitle" idx="1"/>
          </p:nvPr>
        </p:nvSpPr>
        <p:spPr/>
        <p:txBody>
          <a:bodyPr>
            <a:noAutofit/>
          </a:bodyPr>
          <a:lstStyle/>
          <a:p>
            <a:r>
              <a:rPr lang="en-US" dirty="0"/>
              <a:t>Organized by Mekong Institute (MI) </a:t>
            </a:r>
          </a:p>
          <a:p>
            <a:r>
              <a:rPr lang="en-US" dirty="0"/>
              <a:t>	Funded by Mekong – Korea Cooperation Fund (MKCF)											</a:t>
            </a:r>
          </a:p>
          <a:p>
            <a:r>
              <a:rPr lang="en-US" dirty="0"/>
              <a:t>    November 2023</a:t>
            </a:r>
          </a:p>
        </p:txBody>
      </p:sp>
      <p:sp>
        <p:nvSpPr>
          <p:cNvPr id="10" name="Text Placeholder 9">
            <a:extLst>
              <a:ext uri="{FF2B5EF4-FFF2-40B4-BE49-F238E27FC236}">
                <a16:creationId xmlns:a16="http://schemas.microsoft.com/office/drawing/2014/main" id="{C146D958-B62E-5842-99C8-85A028B27F56}"/>
              </a:ext>
            </a:extLst>
          </p:cNvPr>
          <p:cNvSpPr>
            <a:spLocks noGrp="1"/>
          </p:cNvSpPr>
          <p:nvPr>
            <p:ph type="body" sz="quarter" idx="10"/>
          </p:nvPr>
        </p:nvSpPr>
        <p:spPr/>
        <p:txBody>
          <a:bodyPr/>
          <a:lstStyle/>
          <a:p>
            <a:r>
              <a:rPr lang="en-US" dirty="0"/>
              <a:t>Training Program</a:t>
            </a:r>
          </a:p>
        </p:txBody>
      </p:sp>
    </p:spTree>
    <p:extLst>
      <p:ext uri="{BB962C8B-B14F-4D97-AF65-F5344CB8AC3E}">
        <p14:creationId xmlns:p14="http://schemas.microsoft.com/office/powerpoint/2010/main" val="1751610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506670" y="1298499"/>
            <a:ext cx="11178659" cy="5185428"/>
          </a:xfrm>
        </p:spPr>
        <p:txBody>
          <a:bodyPr>
            <a:normAutofit/>
          </a:bodyPr>
          <a:lstStyle/>
          <a:p>
            <a:pPr marL="0" indent="0">
              <a:buNone/>
            </a:pPr>
            <a:r>
              <a:rPr lang="en-US" sz="2600" dirty="0">
                <a:latin typeface="Arial Nova" panose="020B0504020202020204" pitchFamily="34" charset="0"/>
              </a:rPr>
              <a:t>3. Cultural Heritage Preservation:</a:t>
            </a:r>
          </a:p>
          <a:p>
            <a:pPr marL="0" indent="0">
              <a:buNone/>
            </a:pPr>
            <a:endParaRPr lang="en-US" sz="2600" dirty="0">
              <a:latin typeface="Arial Nova" panose="020B0504020202020204" pitchFamily="34" charset="0"/>
            </a:endParaRPr>
          </a:p>
          <a:p>
            <a:pPr marL="0" indent="0">
              <a:buNone/>
            </a:pPr>
            <a:r>
              <a:rPr lang="en-US" sz="2600" dirty="0">
                <a:latin typeface="Arial Nova" panose="020B0504020202020204" pitchFamily="34" charset="0"/>
              </a:rPr>
              <a:t>Recognize and celebrate the cultural heritage of the destination. Encourage tourists to respect local customs, traditions, and cultural sites.</a:t>
            </a:r>
          </a:p>
          <a:p>
            <a:pPr marL="0" indent="0">
              <a:buNone/>
            </a:pPr>
            <a:r>
              <a:rPr lang="en-US" sz="2600" dirty="0">
                <a:latin typeface="Arial Nova" panose="020B0504020202020204" pitchFamily="34" charset="0"/>
              </a:rPr>
              <a:t>Develop and enforce responsible tourism guidelines to protect historic and cultural landmarks. Limit visitor numbers if necessary to prevent over-tourism.</a:t>
            </a:r>
          </a:p>
          <a:p>
            <a:pPr marL="0" indent="0">
              <a:buNone/>
            </a:pPr>
            <a:r>
              <a:rPr lang="en-US" sz="2600" dirty="0">
                <a:latin typeface="Arial Nova" panose="020B0504020202020204" pitchFamily="34" charset="0"/>
              </a:rPr>
              <a:t>Invest in cultural education programs and local artisans, promoting authentic cultural experiences and supporting the preservation of local heritage.</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10</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727364" y="977826"/>
            <a:ext cx="10245435" cy="633481"/>
          </a:xfrm>
        </p:spPr>
        <p:txBody>
          <a:bodyPr/>
          <a:lstStyle/>
          <a:p>
            <a:r>
              <a:rPr lang="en-US" sz="2800" dirty="0">
                <a:latin typeface="Arial Nova" panose="020B0504020202020204" pitchFamily="34" charset="0"/>
              </a:rPr>
              <a:t>Infusing Sustainability Values in the Strategy</a:t>
            </a:r>
            <a:br>
              <a:rPr lang="en-US" sz="2800" dirty="0">
                <a:latin typeface="Arial Nova" panose="020B0504020202020204" pitchFamily="34" charset="0"/>
              </a:rPr>
            </a:br>
            <a:br>
              <a:rPr lang="en-US" sz="2800" dirty="0">
                <a:latin typeface="Arial Nova" panose="020B0504020202020204" pitchFamily="34" charset="0"/>
              </a:rPr>
            </a:br>
            <a:endParaRPr lang="en-US" sz="2800" dirty="0">
              <a:latin typeface="Arial Nova" panose="020B0504020202020204" pitchFamily="34" charset="0"/>
            </a:endParaRPr>
          </a:p>
        </p:txBody>
      </p:sp>
    </p:spTree>
    <p:extLst>
      <p:ext uri="{BB962C8B-B14F-4D97-AF65-F5344CB8AC3E}">
        <p14:creationId xmlns:p14="http://schemas.microsoft.com/office/powerpoint/2010/main" val="3324580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506670" y="1611307"/>
            <a:ext cx="11178659" cy="5185428"/>
          </a:xfrm>
        </p:spPr>
        <p:txBody>
          <a:bodyPr>
            <a:normAutofit/>
          </a:bodyPr>
          <a:lstStyle/>
          <a:p>
            <a:pPr marL="0" indent="0">
              <a:buNone/>
            </a:pPr>
            <a:r>
              <a:rPr lang="en-US" sz="2600" dirty="0">
                <a:latin typeface="Arial Nova" panose="020B0504020202020204" pitchFamily="34" charset="0"/>
              </a:rPr>
              <a:t>Incorporating these principles into tourism strategy and planning will help destinations not only attract tourists interested in responsible travel but also ensure the long-term sustainability of the tourism industry. </a:t>
            </a:r>
          </a:p>
          <a:p>
            <a:pPr marL="0" indent="0">
              <a:buNone/>
            </a:pPr>
            <a:r>
              <a:rPr lang="en-US" sz="2600" dirty="0">
                <a:latin typeface="Arial Nova" panose="020B0504020202020204" pitchFamily="34" charset="0"/>
              </a:rPr>
              <a:t>It's crucial to balance economic growth with environmental and social well-being, considering the needs of both tourists and the host communities.</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11</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727364" y="977826"/>
            <a:ext cx="10245435" cy="633481"/>
          </a:xfrm>
        </p:spPr>
        <p:txBody>
          <a:bodyPr/>
          <a:lstStyle/>
          <a:p>
            <a:r>
              <a:rPr lang="en-US" sz="2800" dirty="0">
                <a:latin typeface="Arial Nova" panose="020B0504020202020204" pitchFamily="34" charset="0"/>
              </a:rPr>
              <a:t>Infusing Sustainability Values in the Strategy</a:t>
            </a:r>
            <a:br>
              <a:rPr lang="en-US" sz="2800" dirty="0">
                <a:latin typeface="Arial Nova" panose="020B0504020202020204" pitchFamily="34" charset="0"/>
              </a:rPr>
            </a:br>
            <a:br>
              <a:rPr lang="en-US" sz="2800" dirty="0">
                <a:latin typeface="Arial Nova" panose="020B0504020202020204" pitchFamily="34" charset="0"/>
              </a:rPr>
            </a:br>
            <a:endParaRPr lang="en-US" sz="2800" dirty="0">
              <a:latin typeface="Arial Nova" panose="020B0504020202020204" pitchFamily="34" charset="0"/>
            </a:endParaRPr>
          </a:p>
        </p:txBody>
      </p:sp>
      <p:pic>
        <p:nvPicPr>
          <p:cNvPr id="5" name="Picture 4" descr="A suspension bridge in the middle of a forest&#10;&#10;Description automatically generated">
            <a:extLst>
              <a:ext uri="{FF2B5EF4-FFF2-40B4-BE49-F238E27FC236}">
                <a16:creationId xmlns:a16="http://schemas.microsoft.com/office/drawing/2014/main" id="{1A4B3062-268D-C5C3-E0F2-8C3E7F3E518A}"/>
              </a:ext>
            </a:extLst>
          </p:cNvPr>
          <p:cNvPicPr>
            <a:picLocks noChangeAspect="1"/>
          </p:cNvPicPr>
          <p:nvPr/>
        </p:nvPicPr>
        <p:blipFill>
          <a:blip r:embed="rId2"/>
          <a:stretch>
            <a:fillRect/>
          </a:stretch>
        </p:blipFill>
        <p:spPr>
          <a:xfrm>
            <a:off x="3113807" y="3827076"/>
            <a:ext cx="4993779" cy="2803525"/>
          </a:xfrm>
          <a:prstGeom prst="rect">
            <a:avLst/>
          </a:prstGeom>
        </p:spPr>
      </p:pic>
    </p:spTree>
    <p:extLst>
      <p:ext uri="{BB962C8B-B14F-4D97-AF65-F5344CB8AC3E}">
        <p14:creationId xmlns:p14="http://schemas.microsoft.com/office/powerpoint/2010/main" val="2270824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1" y="1262554"/>
            <a:ext cx="12192000" cy="4774893"/>
          </a:xfrm>
        </p:spPr>
        <p:txBody>
          <a:bodyPr>
            <a:normAutofit fontScale="92500" lnSpcReduction="10000"/>
          </a:bodyPr>
          <a:lstStyle/>
          <a:p>
            <a:pPr marL="0" indent="0">
              <a:buNone/>
            </a:pPr>
            <a:r>
              <a:rPr lang="en-US" sz="2600" dirty="0">
                <a:latin typeface="Arial Nova" panose="020B0504020202020204" pitchFamily="34" charset="0"/>
              </a:rPr>
              <a:t>Developing a destination strategy using Big Data and digital resources involves leveraging data and technology to make informed decisions for the growth and development of a specific location or tourism destination. </a:t>
            </a:r>
          </a:p>
          <a:p>
            <a:pPr marL="0" indent="0">
              <a:buNone/>
            </a:pPr>
            <a:r>
              <a:rPr lang="en-US" sz="2600" dirty="0">
                <a:latin typeface="Arial Nova" panose="020B0504020202020204" pitchFamily="34" charset="0"/>
              </a:rPr>
              <a:t>Here are three key steps to support destination strategy development:</a:t>
            </a:r>
          </a:p>
          <a:p>
            <a:pPr marL="0" indent="0">
              <a:buNone/>
            </a:pPr>
            <a:endParaRPr lang="en-US" sz="2600" dirty="0">
              <a:latin typeface="Arial Nova" panose="020B0504020202020204" pitchFamily="34" charset="0"/>
            </a:endParaRPr>
          </a:p>
          <a:p>
            <a:pPr marL="0" indent="0">
              <a:buNone/>
            </a:pPr>
            <a:r>
              <a:rPr lang="en-US" sz="2600" dirty="0">
                <a:latin typeface="Arial Nova" panose="020B0504020202020204" pitchFamily="34" charset="0"/>
              </a:rPr>
              <a:t>Data Collection and Analysis:</a:t>
            </a:r>
          </a:p>
          <a:p>
            <a:pPr marL="0" indent="0">
              <a:buNone/>
            </a:pPr>
            <a:endParaRPr lang="en-US" sz="2600" dirty="0">
              <a:latin typeface="Arial Nova" panose="020B0504020202020204" pitchFamily="34" charset="0"/>
            </a:endParaRPr>
          </a:p>
          <a:p>
            <a:pPr marL="0" indent="0">
              <a:buNone/>
            </a:pPr>
            <a:r>
              <a:rPr lang="en-US" sz="2600" dirty="0">
                <a:latin typeface="Arial Nova" panose="020B0504020202020204" pitchFamily="34" charset="0"/>
              </a:rPr>
              <a:t>a. Identify Relevant Data Sources</a:t>
            </a:r>
          </a:p>
          <a:p>
            <a:pPr marL="0" indent="0">
              <a:buNone/>
            </a:pPr>
            <a:r>
              <a:rPr lang="en-US" sz="2600" dirty="0">
                <a:latin typeface="Arial Nova" panose="020B0504020202020204" pitchFamily="34" charset="0"/>
              </a:rPr>
              <a:t>b. Big Data Analytics: Utilize Big Data analytics tools and techniques to process and analyze the collected data. </a:t>
            </a:r>
          </a:p>
          <a:p>
            <a:pPr marL="0" indent="0">
              <a:buNone/>
            </a:pPr>
            <a:r>
              <a:rPr lang="en-US" sz="2600" dirty="0">
                <a:latin typeface="Arial Nova" panose="020B0504020202020204" pitchFamily="34" charset="0"/>
              </a:rPr>
              <a:t>c. Geospatial Analysis: Geospatial data can be especially valuable in destination strategy development. </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12</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64261" y="940010"/>
            <a:ext cx="9504051" cy="322544"/>
          </a:xfrm>
        </p:spPr>
        <p:txBody>
          <a:bodyPr/>
          <a:lstStyle/>
          <a:p>
            <a:r>
              <a:rPr lang="en-US" sz="2800" dirty="0">
                <a:latin typeface="Arial Nova" panose="020B0504020202020204" pitchFamily="34" charset="0"/>
              </a:rPr>
              <a:t>Use of Big Data and Digital resources</a:t>
            </a:r>
            <a:br>
              <a:rPr lang="en-US" sz="2800" dirty="0">
                <a:latin typeface="Arial Nova" panose="020B0504020202020204" pitchFamily="34" charset="0"/>
              </a:rPr>
            </a:br>
            <a:br>
              <a:rPr lang="en-US" sz="2800" dirty="0">
                <a:latin typeface="Arial Nova" panose="020B0504020202020204" pitchFamily="34" charset="0"/>
              </a:rPr>
            </a:br>
            <a:br>
              <a:rPr lang="en-US" sz="2800" dirty="0">
                <a:latin typeface="Arial Nova" panose="020B0504020202020204" pitchFamily="34" charset="0"/>
              </a:rPr>
            </a:br>
            <a:endParaRPr lang="en-US" sz="2800" dirty="0">
              <a:latin typeface="Arial Nova" panose="020B0504020202020204" pitchFamily="34" charset="0"/>
            </a:endParaRPr>
          </a:p>
        </p:txBody>
      </p:sp>
    </p:spTree>
    <p:extLst>
      <p:ext uri="{BB962C8B-B14F-4D97-AF65-F5344CB8AC3E}">
        <p14:creationId xmlns:p14="http://schemas.microsoft.com/office/powerpoint/2010/main" val="2276580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1" y="1262554"/>
            <a:ext cx="12192000" cy="4774893"/>
          </a:xfrm>
        </p:spPr>
        <p:txBody>
          <a:bodyPr>
            <a:normAutofit lnSpcReduction="10000"/>
          </a:bodyPr>
          <a:lstStyle/>
          <a:p>
            <a:pPr marL="0" indent="0">
              <a:buNone/>
            </a:pPr>
            <a:r>
              <a:rPr lang="en-US" sz="2600" dirty="0">
                <a:latin typeface="Arial Nova" panose="020B0504020202020204" pitchFamily="34" charset="0"/>
              </a:rPr>
              <a:t>2. Stakeholder Collaboration and Engagement:</a:t>
            </a:r>
          </a:p>
          <a:p>
            <a:pPr marL="0" indent="0">
              <a:buNone/>
            </a:pPr>
            <a:endParaRPr lang="en-US" sz="2600" dirty="0">
              <a:latin typeface="Arial Nova" panose="020B0504020202020204" pitchFamily="34" charset="0"/>
            </a:endParaRPr>
          </a:p>
          <a:p>
            <a:pPr marL="0" indent="0">
              <a:buNone/>
            </a:pPr>
            <a:r>
              <a:rPr lang="en-US" sz="2600" dirty="0">
                <a:latin typeface="Arial Nova" panose="020B0504020202020204" pitchFamily="34" charset="0"/>
              </a:rPr>
              <a:t>a. Engage Local Businesses and Government: Involve local businesses, government agencies, and community stakeholders in the strategy development process. Share your data-driven insights and collaborate to align interests and objectives. For example, if data shows that a particular area is underutilized, you can work with local businesses to develop new attractions or services.</a:t>
            </a:r>
          </a:p>
          <a:p>
            <a:pPr marL="0" indent="0">
              <a:buNone/>
            </a:pPr>
            <a:endParaRPr lang="en-US" sz="2600" dirty="0">
              <a:latin typeface="Arial Nova" panose="020B0504020202020204" pitchFamily="34" charset="0"/>
            </a:endParaRPr>
          </a:p>
          <a:p>
            <a:pPr marL="0" indent="0">
              <a:buNone/>
            </a:pPr>
            <a:r>
              <a:rPr lang="en-US" sz="2600" dirty="0">
                <a:latin typeface="Arial Nova" panose="020B0504020202020204" pitchFamily="34" charset="0"/>
              </a:rPr>
              <a:t>b. Public Engagement: Use digital resources such as social media, websites, and mobile apps to engage with the public and gather their input. Run surveys, collect feedback, and encourage residents and visitors to participate in the decision-making process. This can help ensure that the strategy meets the needs and desires of the community.</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13</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64261" y="940010"/>
            <a:ext cx="9504051" cy="322544"/>
          </a:xfrm>
        </p:spPr>
        <p:txBody>
          <a:bodyPr/>
          <a:lstStyle/>
          <a:p>
            <a:r>
              <a:rPr lang="en-US" sz="2800" dirty="0">
                <a:latin typeface="Arial Nova" panose="020B0504020202020204" pitchFamily="34" charset="0"/>
              </a:rPr>
              <a:t>Use of Big Data and Digital resources</a:t>
            </a:r>
            <a:br>
              <a:rPr lang="en-US" sz="2800" dirty="0">
                <a:latin typeface="Arial Nova" panose="020B0504020202020204" pitchFamily="34" charset="0"/>
              </a:rPr>
            </a:br>
            <a:br>
              <a:rPr lang="en-US" sz="2800" dirty="0">
                <a:latin typeface="Arial Nova" panose="020B0504020202020204" pitchFamily="34" charset="0"/>
              </a:rPr>
            </a:br>
            <a:br>
              <a:rPr lang="en-US" sz="2800" dirty="0">
                <a:latin typeface="Arial Nova" panose="020B0504020202020204" pitchFamily="34" charset="0"/>
              </a:rPr>
            </a:br>
            <a:endParaRPr lang="en-US" sz="2800" dirty="0">
              <a:latin typeface="Arial Nova" panose="020B0504020202020204" pitchFamily="34" charset="0"/>
            </a:endParaRPr>
          </a:p>
        </p:txBody>
      </p:sp>
    </p:spTree>
    <p:extLst>
      <p:ext uri="{BB962C8B-B14F-4D97-AF65-F5344CB8AC3E}">
        <p14:creationId xmlns:p14="http://schemas.microsoft.com/office/powerpoint/2010/main" val="1848384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501103" y="1116927"/>
            <a:ext cx="10786003" cy="4774893"/>
          </a:xfrm>
        </p:spPr>
        <p:txBody>
          <a:bodyPr>
            <a:normAutofit lnSpcReduction="10000"/>
          </a:bodyPr>
          <a:lstStyle/>
          <a:p>
            <a:pPr marL="0" indent="0">
              <a:buNone/>
            </a:pPr>
            <a:r>
              <a:rPr lang="en-US" sz="2600" dirty="0">
                <a:latin typeface="Arial Nova" panose="020B0504020202020204" pitchFamily="34" charset="0"/>
              </a:rPr>
              <a:t>Strategy Implementation and Monitoring:</a:t>
            </a:r>
          </a:p>
          <a:p>
            <a:pPr marL="0" indent="0">
              <a:buNone/>
            </a:pPr>
            <a:endParaRPr lang="en-US" sz="2600" dirty="0">
              <a:latin typeface="Arial Nova" panose="020B0504020202020204" pitchFamily="34" charset="0"/>
            </a:endParaRPr>
          </a:p>
          <a:p>
            <a:pPr marL="0" indent="0">
              <a:lnSpc>
                <a:spcPct val="150000"/>
              </a:lnSpc>
              <a:buNone/>
            </a:pPr>
            <a:r>
              <a:rPr lang="en-US" sz="2600" dirty="0">
                <a:latin typeface="Arial Nova" panose="020B0504020202020204" pitchFamily="34" charset="0"/>
              </a:rPr>
              <a:t>a. Actionable Insights: Translate the data-driven insights into actionable strategies. </a:t>
            </a:r>
          </a:p>
          <a:p>
            <a:pPr marL="0" indent="0">
              <a:lnSpc>
                <a:spcPct val="150000"/>
              </a:lnSpc>
              <a:buNone/>
            </a:pPr>
            <a:r>
              <a:rPr lang="en-US" sz="2600" dirty="0">
                <a:latin typeface="Arial Nova" panose="020B0504020202020204" pitchFamily="34" charset="0"/>
              </a:rPr>
              <a:t>b. Continuous Monitoring: Implement a system for continuous monitoring and feedback collection. </a:t>
            </a:r>
          </a:p>
          <a:p>
            <a:pPr marL="0" indent="0">
              <a:lnSpc>
                <a:spcPct val="150000"/>
              </a:lnSpc>
              <a:buNone/>
            </a:pPr>
            <a:r>
              <a:rPr lang="en-US" sz="2600" dirty="0">
                <a:latin typeface="Arial Nova" panose="020B0504020202020204" pitchFamily="34" charset="0"/>
              </a:rPr>
              <a:t>c. Data-Driven Marketing: Utilize digital resources for targeted marketing campaigns. </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14</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64261" y="940010"/>
            <a:ext cx="9504051" cy="322544"/>
          </a:xfrm>
        </p:spPr>
        <p:txBody>
          <a:bodyPr/>
          <a:lstStyle/>
          <a:p>
            <a:r>
              <a:rPr lang="en-US" sz="2800" dirty="0">
                <a:latin typeface="Arial Nova" panose="020B0504020202020204" pitchFamily="34" charset="0"/>
              </a:rPr>
              <a:t>Use of Big Data and Digital resources</a:t>
            </a:r>
            <a:br>
              <a:rPr lang="en-US" sz="2800" dirty="0">
                <a:latin typeface="Arial Nova" panose="020B0504020202020204" pitchFamily="34" charset="0"/>
              </a:rPr>
            </a:br>
            <a:br>
              <a:rPr lang="en-US" sz="2800" dirty="0">
                <a:latin typeface="Arial Nova" panose="020B0504020202020204" pitchFamily="34" charset="0"/>
              </a:rPr>
            </a:br>
            <a:br>
              <a:rPr lang="en-US" sz="2800" dirty="0">
                <a:latin typeface="Arial Nova" panose="020B0504020202020204" pitchFamily="34" charset="0"/>
              </a:rPr>
            </a:br>
            <a:endParaRPr lang="en-US" sz="2800" dirty="0">
              <a:latin typeface="Arial Nova" panose="020B0504020202020204" pitchFamily="34" charset="0"/>
            </a:endParaRPr>
          </a:p>
        </p:txBody>
      </p:sp>
    </p:spTree>
    <p:extLst>
      <p:ext uri="{BB962C8B-B14F-4D97-AF65-F5344CB8AC3E}">
        <p14:creationId xmlns:p14="http://schemas.microsoft.com/office/powerpoint/2010/main" val="1300179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331693" y="1168398"/>
            <a:ext cx="11860307" cy="3644091"/>
          </a:xfrm>
        </p:spPr>
        <p:txBody>
          <a:bodyPr>
            <a:normAutofit/>
          </a:bodyPr>
          <a:lstStyle/>
          <a:p>
            <a:pPr marL="0" indent="0">
              <a:buNone/>
            </a:pPr>
            <a:r>
              <a:rPr lang="en-US" sz="2600" dirty="0">
                <a:latin typeface="Arial Nova" panose="020B0504020202020204" pitchFamily="34" charset="0"/>
              </a:rPr>
              <a:t>Incorporating Big Data and digital resources into destination strategy development enables more informed decision-making, better resource allocation, and a higher likelihood of achieving the desired outcomes for the destination's growth and development. </a:t>
            </a:r>
          </a:p>
          <a:p>
            <a:pPr marL="0" indent="0">
              <a:buNone/>
            </a:pPr>
            <a:r>
              <a:rPr lang="en-US" sz="2600" dirty="0">
                <a:latin typeface="Arial Nova" panose="020B0504020202020204" pitchFamily="34" charset="0"/>
              </a:rPr>
              <a:t>It's important to combine data analysis with stakeholder collaboration and continuous monitoring for a comprehensive and effective approach.</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15</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64261" y="940010"/>
            <a:ext cx="9504051" cy="322544"/>
          </a:xfrm>
        </p:spPr>
        <p:txBody>
          <a:bodyPr/>
          <a:lstStyle/>
          <a:p>
            <a:r>
              <a:rPr lang="en-US" sz="2800" dirty="0">
                <a:latin typeface="Arial Nova" panose="020B0504020202020204" pitchFamily="34" charset="0"/>
              </a:rPr>
              <a:t>Use of Big Data and Digital resources</a:t>
            </a:r>
            <a:br>
              <a:rPr lang="en-US" sz="2800" dirty="0">
                <a:latin typeface="Arial Nova" panose="020B0504020202020204" pitchFamily="34" charset="0"/>
              </a:rPr>
            </a:br>
            <a:br>
              <a:rPr lang="en-US" sz="2800" dirty="0">
                <a:latin typeface="Arial Nova" panose="020B0504020202020204" pitchFamily="34" charset="0"/>
              </a:rPr>
            </a:br>
            <a:br>
              <a:rPr lang="en-US" sz="2800" dirty="0">
                <a:latin typeface="Arial Nova" panose="020B0504020202020204" pitchFamily="34" charset="0"/>
              </a:rPr>
            </a:br>
            <a:endParaRPr lang="en-US" sz="2800" dirty="0">
              <a:latin typeface="Arial Nova" panose="020B0504020202020204" pitchFamily="34" charset="0"/>
            </a:endParaRPr>
          </a:p>
        </p:txBody>
      </p:sp>
      <p:pic>
        <p:nvPicPr>
          <p:cNvPr id="5" name="Picture 4" descr="A hand touching a tablet&#10;&#10;Description automatically generated">
            <a:extLst>
              <a:ext uri="{FF2B5EF4-FFF2-40B4-BE49-F238E27FC236}">
                <a16:creationId xmlns:a16="http://schemas.microsoft.com/office/drawing/2014/main" id="{827DC107-F8CF-7466-BCD9-11C3F2D3DD19}"/>
              </a:ext>
            </a:extLst>
          </p:cNvPr>
          <p:cNvPicPr>
            <a:picLocks noChangeAspect="1"/>
          </p:cNvPicPr>
          <p:nvPr/>
        </p:nvPicPr>
        <p:blipFill>
          <a:blip r:embed="rId2"/>
          <a:stretch>
            <a:fillRect/>
          </a:stretch>
        </p:blipFill>
        <p:spPr>
          <a:xfrm>
            <a:off x="3404346" y="3734787"/>
            <a:ext cx="5715000" cy="2857500"/>
          </a:xfrm>
          <a:prstGeom prst="rect">
            <a:avLst/>
          </a:prstGeom>
        </p:spPr>
      </p:pic>
    </p:spTree>
    <p:extLst>
      <p:ext uri="{BB962C8B-B14F-4D97-AF65-F5344CB8AC3E}">
        <p14:creationId xmlns:p14="http://schemas.microsoft.com/office/powerpoint/2010/main" val="3896879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16</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987499" y="932216"/>
            <a:ext cx="8958044" cy="365125"/>
          </a:xfrm>
        </p:spPr>
        <p:txBody>
          <a:bodyPr/>
          <a:lstStyle/>
          <a:p>
            <a:r>
              <a:rPr lang="en-US" sz="2800" dirty="0">
                <a:latin typeface="Arial Nova" panose="020B0504020202020204" pitchFamily="34" charset="0"/>
              </a:rPr>
              <a:t>From Smart Strategy to Sustainable Tourism: </a:t>
            </a:r>
            <a:br>
              <a:rPr lang="en-US" sz="2800" dirty="0">
                <a:latin typeface="Arial Nova" panose="020B0504020202020204" pitchFamily="34" charset="0"/>
              </a:rPr>
            </a:br>
            <a:r>
              <a:rPr lang="en-US" sz="2800" dirty="0">
                <a:latin typeface="Arial Nova" panose="020B0504020202020204" pitchFamily="34" charset="0"/>
              </a:rPr>
              <a:t>Best Cases</a:t>
            </a:r>
            <a:br>
              <a:rPr lang="en-US" sz="2800" dirty="0">
                <a:latin typeface="Arial Nova" panose="020B0504020202020204" pitchFamily="34" charset="0"/>
              </a:rPr>
            </a:br>
            <a:endParaRPr lang="en-US" sz="2800" dirty="0">
              <a:latin typeface="Arial Nova" panose="020B0504020202020204" pitchFamily="34" charset="0"/>
            </a:endParaRPr>
          </a:p>
        </p:txBody>
      </p:sp>
      <p:sp>
        <p:nvSpPr>
          <p:cNvPr id="10" name="TextBox 9">
            <a:extLst>
              <a:ext uri="{FF2B5EF4-FFF2-40B4-BE49-F238E27FC236}">
                <a16:creationId xmlns:a16="http://schemas.microsoft.com/office/drawing/2014/main" id="{80499847-C620-EFB8-5DE6-F5084D0BD978}"/>
              </a:ext>
            </a:extLst>
          </p:cNvPr>
          <p:cNvSpPr txBox="1"/>
          <p:nvPr/>
        </p:nvSpPr>
        <p:spPr>
          <a:xfrm>
            <a:off x="243961" y="1297341"/>
            <a:ext cx="7486875" cy="4493538"/>
          </a:xfrm>
          <a:prstGeom prst="rect">
            <a:avLst/>
          </a:prstGeom>
          <a:noFill/>
        </p:spPr>
        <p:txBody>
          <a:bodyPr wrap="square">
            <a:spAutoFit/>
          </a:bodyPr>
          <a:lstStyle/>
          <a:p>
            <a:pPr algn="l"/>
            <a:r>
              <a:rPr lang="en-US" sz="2200" b="1" i="0" dirty="0">
                <a:solidFill>
                  <a:srgbClr val="2D2D2D"/>
                </a:solidFill>
                <a:effectLst/>
                <a:latin typeface="Arial Nova" panose="020B0504020202020204" pitchFamily="34" charset="0"/>
              </a:rPr>
              <a:t>Accessibility and Safety: Antalya; Seville</a:t>
            </a:r>
          </a:p>
          <a:p>
            <a:pPr algn="l"/>
            <a:endParaRPr lang="en-US" sz="2200" b="1" i="0" dirty="0">
              <a:solidFill>
                <a:srgbClr val="2D2D2D"/>
              </a:solidFill>
              <a:effectLst/>
              <a:latin typeface="Arial Nova" panose="020B0504020202020204" pitchFamily="34" charset="0"/>
            </a:endParaRPr>
          </a:p>
          <a:p>
            <a:pPr algn="l"/>
            <a:r>
              <a:rPr lang="en-US" sz="2200" i="0" dirty="0">
                <a:solidFill>
                  <a:srgbClr val="2D2D2D"/>
                </a:solidFill>
                <a:effectLst/>
                <a:latin typeface="Arial Nova" panose="020B0504020202020204" pitchFamily="34" charset="0"/>
              </a:rPr>
              <a:t>Acoustic Pedestrian Warning Device System; Antalya: The Acoustic Pedestrian Warning Device System applications were implemented at the intersections in different parts of the city in Antalya.</a:t>
            </a:r>
          </a:p>
          <a:p>
            <a:pPr algn="l"/>
            <a:r>
              <a:rPr lang="en-US" sz="2200" i="0" dirty="0">
                <a:solidFill>
                  <a:srgbClr val="2D2D2D"/>
                </a:solidFill>
                <a:effectLst/>
                <a:latin typeface="Arial Nova" panose="020B0504020202020204" pitchFamily="34" charset="0"/>
              </a:rPr>
              <a:t> </a:t>
            </a:r>
          </a:p>
          <a:p>
            <a:pPr algn="l"/>
            <a:r>
              <a:rPr lang="en-US" sz="2200" i="0" dirty="0">
                <a:solidFill>
                  <a:srgbClr val="2D2D2D"/>
                </a:solidFill>
                <a:effectLst/>
                <a:latin typeface="Arial Nova" panose="020B0504020202020204" pitchFamily="34" charset="0"/>
              </a:rPr>
              <a:t>It aims to make the pedestrian crossings at </a:t>
            </a:r>
            <a:r>
              <a:rPr lang="en-US" sz="2200" i="0" dirty="0" err="1">
                <a:solidFill>
                  <a:srgbClr val="2D2D2D"/>
                </a:solidFill>
                <a:effectLst/>
                <a:latin typeface="Arial Nova" panose="020B0504020202020204" pitchFamily="34" charset="0"/>
              </a:rPr>
              <a:t>signalised</a:t>
            </a:r>
            <a:r>
              <a:rPr lang="en-US" sz="2200" i="0" dirty="0">
                <a:solidFill>
                  <a:srgbClr val="2D2D2D"/>
                </a:solidFill>
                <a:effectLst/>
                <a:latin typeface="Arial Nova" panose="020B0504020202020204" pitchFamily="34" charset="0"/>
              </a:rPr>
              <a:t> intersections safer and available for independent use for the visually impaired and elderly people. With the Acoustic Pedestrian Warning Device, when the pedestrian signal transmitters change </a:t>
            </a:r>
            <a:r>
              <a:rPr lang="en-US" sz="2200" i="0" dirty="0" err="1">
                <a:solidFill>
                  <a:srgbClr val="2D2D2D"/>
                </a:solidFill>
                <a:effectLst/>
                <a:latin typeface="Arial Nova" panose="020B0504020202020204" pitchFamily="34" charset="0"/>
              </a:rPr>
              <a:t>colour</a:t>
            </a:r>
            <a:r>
              <a:rPr lang="en-US" sz="2200" i="0" dirty="0">
                <a:solidFill>
                  <a:srgbClr val="2D2D2D"/>
                </a:solidFill>
                <a:effectLst/>
                <a:latin typeface="Arial Nova" panose="020B0504020202020204" pitchFamily="34" charset="0"/>
              </a:rPr>
              <a:t>, audible messages are given to the pedestrians, allowing them to cross the street or wait.</a:t>
            </a:r>
          </a:p>
        </p:txBody>
      </p:sp>
      <p:pic>
        <p:nvPicPr>
          <p:cNvPr id="4" name="Picture 3" descr="A yellow cross walk button&#10;&#10;Description automatically generated">
            <a:extLst>
              <a:ext uri="{FF2B5EF4-FFF2-40B4-BE49-F238E27FC236}">
                <a16:creationId xmlns:a16="http://schemas.microsoft.com/office/drawing/2014/main" id="{6E16FCCA-DC53-6542-A0EF-1B4B8453C5BD}"/>
              </a:ext>
            </a:extLst>
          </p:cNvPr>
          <p:cNvPicPr>
            <a:picLocks noChangeAspect="1"/>
          </p:cNvPicPr>
          <p:nvPr/>
        </p:nvPicPr>
        <p:blipFill>
          <a:blip r:embed="rId2"/>
          <a:stretch>
            <a:fillRect/>
          </a:stretch>
        </p:blipFill>
        <p:spPr>
          <a:xfrm>
            <a:off x="7730836" y="2356660"/>
            <a:ext cx="4254500" cy="2374900"/>
          </a:xfrm>
          <a:prstGeom prst="rect">
            <a:avLst/>
          </a:prstGeom>
        </p:spPr>
      </p:pic>
      <p:sp>
        <p:nvSpPr>
          <p:cNvPr id="7" name="TextBox 6">
            <a:extLst>
              <a:ext uri="{FF2B5EF4-FFF2-40B4-BE49-F238E27FC236}">
                <a16:creationId xmlns:a16="http://schemas.microsoft.com/office/drawing/2014/main" id="{237DE152-AB9D-E640-D850-5184BB4696F6}"/>
              </a:ext>
            </a:extLst>
          </p:cNvPr>
          <p:cNvSpPr txBox="1"/>
          <p:nvPr/>
        </p:nvSpPr>
        <p:spPr>
          <a:xfrm>
            <a:off x="3629234" y="5911505"/>
            <a:ext cx="9542419" cy="646331"/>
          </a:xfrm>
          <a:prstGeom prst="rect">
            <a:avLst/>
          </a:prstGeom>
          <a:noFill/>
        </p:spPr>
        <p:txBody>
          <a:bodyPr wrap="square">
            <a:spAutoFit/>
          </a:bodyPr>
          <a:lstStyle/>
          <a:p>
            <a:r>
              <a:rPr lang="en-US" dirty="0"/>
              <a:t>Find out more at: </a:t>
            </a:r>
            <a:r>
              <a:rPr lang="en-US" dirty="0">
                <a:hlinkClick r:id="rId3"/>
              </a:rPr>
              <a:t>https://raillynews.com/2020/12/Traffic-lights-will-speak-for-the-visuallyimpaired-in-Antalya/</a:t>
            </a:r>
            <a:r>
              <a:rPr lang="en-US" dirty="0"/>
              <a:t>   </a:t>
            </a:r>
            <a:endParaRPr lang="en-KR" dirty="0"/>
          </a:p>
        </p:txBody>
      </p:sp>
    </p:spTree>
    <p:extLst>
      <p:ext uri="{BB962C8B-B14F-4D97-AF65-F5344CB8AC3E}">
        <p14:creationId xmlns:p14="http://schemas.microsoft.com/office/powerpoint/2010/main" val="3795451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17</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987499" y="932216"/>
            <a:ext cx="8958044" cy="365125"/>
          </a:xfrm>
        </p:spPr>
        <p:txBody>
          <a:bodyPr/>
          <a:lstStyle/>
          <a:p>
            <a:r>
              <a:rPr lang="en-US" sz="2800" dirty="0">
                <a:latin typeface="Arial Nova" panose="020B0504020202020204" pitchFamily="34" charset="0"/>
              </a:rPr>
              <a:t>From Smart Strategy to Sustainable Tourism: </a:t>
            </a:r>
            <a:br>
              <a:rPr lang="en-US" sz="2800" dirty="0">
                <a:latin typeface="Arial Nova" panose="020B0504020202020204" pitchFamily="34" charset="0"/>
              </a:rPr>
            </a:br>
            <a:r>
              <a:rPr lang="en-US" sz="2800" dirty="0">
                <a:latin typeface="Arial Nova" panose="020B0504020202020204" pitchFamily="34" charset="0"/>
              </a:rPr>
              <a:t>Best Cases</a:t>
            </a:r>
            <a:br>
              <a:rPr lang="en-US" sz="2800" dirty="0">
                <a:latin typeface="Arial Nova" panose="020B0504020202020204" pitchFamily="34" charset="0"/>
              </a:rPr>
            </a:br>
            <a:endParaRPr lang="en-US" sz="2800" dirty="0">
              <a:latin typeface="Arial Nova" panose="020B0504020202020204" pitchFamily="34" charset="0"/>
            </a:endParaRPr>
          </a:p>
        </p:txBody>
      </p:sp>
      <p:sp>
        <p:nvSpPr>
          <p:cNvPr id="10" name="TextBox 9">
            <a:extLst>
              <a:ext uri="{FF2B5EF4-FFF2-40B4-BE49-F238E27FC236}">
                <a16:creationId xmlns:a16="http://schemas.microsoft.com/office/drawing/2014/main" id="{80499847-C620-EFB8-5DE6-F5084D0BD978}"/>
              </a:ext>
            </a:extLst>
          </p:cNvPr>
          <p:cNvSpPr txBox="1"/>
          <p:nvPr/>
        </p:nvSpPr>
        <p:spPr>
          <a:xfrm>
            <a:off x="243961" y="1297341"/>
            <a:ext cx="10542043" cy="4893647"/>
          </a:xfrm>
          <a:prstGeom prst="rect">
            <a:avLst/>
          </a:prstGeom>
          <a:noFill/>
        </p:spPr>
        <p:txBody>
          <a:bodyPr wrap="square">
            <a:spAutoFit/>
          </a:bodyPr>
          <a:lstStyle/>
          <a:p>
            <a:pPr algn="l"/>
            <a:endParaRPr lang="en-US" sz="2400" b="1" i="0" dirty="0">
              <a:solidFill>
                <a:srgbClr val="2D2D2D"/>
              </a:solidFill>
              <a:effectLst/>
              <a:latin typeface="Arial Nova" panose="020B0504020202020204" pitchFamily="34" charset="0"/>
            </a:endParaRPr>
          </a:p>
          <a:p>
            <a:pPr algn="l"/>
            <a:r>
              <a:rPr lang="en-US" sz="2400" b="1" i="0" dirty="0">
                <a:solidFill>
                  <a:srgbClr val="2D2D2D"/>
                </a:solidFill>
                <a:effectLst/>
                <a:latin typeface="Arial Nova" panose="020B0504020202020204" pitchFamily="34" charset="0"/>
              </a:rPr>
              <a:t>Accessible and Safe celebrations; Seville: </a:t>
            </a:r>
          </a:p>
          <a:p>
            <a:pPr algn="l"/>
            <a:endParaRPr lang="en-US" sz="2400" b="1" i="0" dirty="0">
              <a:solidFill>
                <a:srgbClr val="2D2D2D"/>
              </a:solidFill>
              <a:effectLst/>
              <a:latin typeface="Arial Nova" panose="020B0504020202020204" pitchFamily="34" charset="0"/>
            </a:endParaRPr>
          </a:p>
          <a:p>
            <a:pPr algn="l"/>
            <a:r>
              <a:rPr lang="en-US" sz="2400" i="0" dirty="0">
                <a:solidFill>
                  <a:srgbClr val="2D2D2D"/>
                </a:solidFill>
                <a:effectLst/>
                <a:latin typeface="Arial Nova" panose="020B0504020202020204" pitchFamily="34" charset="0"/>
              </a:rPr>
              <a:t>The city of Seville celebrates and hosts some of the most popular events around the world with millions of visitors allowing the public spaces to be transformed and explored. As a consequence, Seville has adopted a series of accessibility measures such as integrated maps and routes that are available on the SEVILLE ACCESSIBLE</a:t>
            </a:r>
          </a:p>
          <a:p>
            <a:pPr algn="l"/>
            <a:r>
              <a:rPr lang="en-US" sz="2400" i="0" dirty="0">
                <a:solidFill>
                  <a:srgbClr val="2D2D2D"/>
                </a:solidFill>
                <a:effectLst/>
                <a:latin typeface="Arial Nova" panose="020B0504020202020204" pitchFamily="34" charset="0"/>
              </a:rPr>
              <a:t>app as well as accessible signage at events. </a:t>
            </a:r>
          </a:p>
          <a:p>
            <a:pPr algn="l"/>
            <a:endParaRPr lang="en-US" sz="2400" dirty="0">
              <a:solidFill>
                <a:srgbClr val="2D2D2D"/>
              </a:solidFill>
              <a:latin typeface="Arial Nova" panose="020B0504020202020204" pitchFamily="34" charset="0"/>
            </a:endParaRPr>
          </a:p>
          <a:p>
            <a:pPr algn="l"/>
            <a:r>
              <a:rPr lang="en-US" sz="2400" i="0" dirty="0">
                <a:solidFill>
                  <a:srgbClr val="2D2D2D"/>
                </a:solidFill>
                <a:effectLst/>
                <a:latin typeface="Arial Nova" panose="020B0504020202020204" pitchFamily="34" charset="0"/>
              </a:rPr>
              <a:t>A prime example of such measures is the Feria de Abril event that also has noiseless schedules and accessible attractions to provide an opportunity for everyone to enjoy these festivities.</a:t>
            </a:r>
          </a:p>
        </p:txBody>
      </p:sp>
    </p:spTree>
    <p:extLst>
      <p:ext uri="{BB962C8B-B14F-4D97-AF65-F5344CB8AC3E}">
        <p14:creationId xmlns:p14="http://schemas.microsoft.com/office/powerpoint/2010/main" val="3451799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18</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144048" y="601516"/>
            <a:ext cx="8958044" cy="365125"/>
          </a:xfrm>
        </p:spPr>
        <p:txBody>
          <a:bodyPr/>
          <a:lstStyle/>
          <a:p>
            <a:r>
              <a:rPr lang="en-US" sz="2800" dirty="0">
                <a:latin typeface="Arial Nova" panose="020B0504020202020204" pitchFamily="34" charset="0"/>
              </a:rPr>
              <a:t>From Smart Strategy to Sustainable Tourism: </a:t>
            </a:r>
            <a:br>
              <a:rPr lang="en-US" sz="2800" dirty="0">
                <a:latin typeface="Arial Nova" panose="020B0504020202020204" pitchFamily="34" charset="0"/>
              </a:rPr>
            </a:br>
            <a:r>
              <a:rPr lang="en-US" sz="2800" dirty="0">
                <a:latin typeface="Arial Nova" panose="020B0504020202020204" pitchFamily="34" charset="0"/>
              </a:rPr>
              <a:t>Best Cases</a:t>
            </a:r>
            <a:br>
              <a:rPr lang="en-US" sz="2800" dirty="0">
                <a:latin typeface="Arial Nova" panose="020B0504020202020204" pitchFamily="34" charset="0"/>
              </a:rPr>
            </a:br>
            <a:endParaRPr lang="en-US" sz="2800" dirty="0">
              <a:latin typeface="Arial Nova" panose="020B0504020202020204" pitchFamily="34" charset="0"/>
            </a:endParaRPr>
          </a:p>
        </p:txBody>
      </p:sp>
      <p:sp>
        <p:nvSpPr>
          <p:cNvPr id="10" name="TextBox 9">
            <a:extLst>
              <a:ext uri="{FF2B5EF4-FFF2-40B4-BE49-F238E27FC236}">
                <a16:creationId xmlns:a16="http://schemas.microsoft.com/office/drawing/2014/main" id="{80499847-C620-EFB8-5DE6-F5084D0BD978}"/>
              </a:ext>
            </a:extLst>
          </p:cNvPr>
          <p:cNvSpPr txBox="1"/>
          <p:nvPr/>
        </p:nvSpPr>
        <p:spPr>
          <a:xfrm>
            <a:off x="228601" y="1318549"/>
            <a:ext cx="11963400" cy="3354765"/>
          </a:xfrm>
          <a:prstGeom prst="rect">
            <a:avLst/>
          </a:prstGeom>
          <a:noFill/>
        </p:spPr>
        <p:txBody>
          <a:bodyPr wrap="square">
            <a:spAutoFit/>
          </a:bodyPr>
          <a:lstStyle/>
          <a:p>
            <a:pPr algn="l"/>
            <a:r>
              <a:rPr lang="en-US" sz="2400" b="1" i="0" dirty="0">
                <a:solidFill>
                  <a:srgbClr val="2D2D2D"/>
                </a:solidFill>
                <a:effectLst/>
                <a:latin typeface="Arial Nova" panose="020B0504020202020204" pitchFamily="34" charset="0"/>
              </a:rPr>
              <a:t>La Concha Beach, assisted bathing service; San Sebastián:</a:t>
            </a:r>
          </a:p>
          <a:p>
            <a:pPr algn="l"/>
            <a:endParaRPr lang="en-US" sz="1200" i="0" dirty="0">
              <a:solidFill>
                <a:srgbClr val="2D2D2D"/>
              </a:solidFill>
              <a:effectLst/>
              <a:latin typeface="Arial Nova" panose="020B0504020202020204" pitchFamily="34" charset="0"/>
            </a:endParaRPr>
          </a:p>
          <a:p>
            <a:pPr algn="l"/>
            <a:r>
              <a:rPr lang="en-US" sz="2200" i="0" dirty="0">
                <a:solidFill>
                  <a:srgbClr val="2D2D2D"/>
                </a:solidFill>
                <a:effectLst/>
                <a:latin typeface="Arial Nova" panose="020B0504020202020204" pitchFamily="34" charset="0"/>
              </a:rPr>
              <a:t>The tide makes it difficult to install permanent footbridges during the summer season, however, the La Concha Beach has an assisted bathing service. </a:t>
            </a:r>
          </a:p>
          <a:p>
            <a:pPr algn="l"/>
            <a:endParaRPr lang="en-US" sz="1100" dirty="0">
              <a:solidFill>
                <a:srgbClr val="2D2D2D"/>
              </a:solidFill>
              <a:latin typeface="Arial Nova" panose="020B0504020202020204" pitchFamily="34" charset="0"/>
            </a:endParaRPr>
          </a:p>
          <a:p>
            <a:pPr algn="l"/>
            <a:r>
              <a:rPr lang="en-US" sz="2200" i="0" dirty="0">
                <a:solidFill>
                  <a:srgbClr val="2D2D2D"/>
                </a:solidFill>
                <a:effectLst/>
                <a:latin typeface="Arial Nova" panose="020B0504020202020204" pitchFamily="34" charset="0"/>
              </a:rPr>
              <a:t>The latter includes the use of an “amphibious vehicle” that, with the help of one or two monitors, allows mobility both on the sand and in the water. This system allows people with reduced mobility to enjoy the beach.</a:t>
            </a:r>
            <a:endParaRPr lang="en-US" sz="2200" dirty="0">
              <a:solidFill>
                <a:srgbClr val="2D2D2D"/>
              </a:solidFill>
              <a:latin typeface="Arial Nova" panose="020B0504020202020204" pitchFamily="34" charset="0"/>
            </a:endParaRPr>
          </a:p>
          <a:p>
            <a:pPr algn="l"/>
            <a:endParaRPr lang="en-US" sz="1100" i="0" dirty="0">
              <a:solidFill>
                <a:srgbClr val="2D2D2D"/>
              </a:solidFill>
              <a:effectLst/>
              <a:latin typeface="Arial Nova" panose="020B0504020202020204" pitchFamily="34" charset="0"/>
            </a:endParaRPr>
          </a:p>
          <a:p>
            <a:pPr algn="l"/>
            <a:r>
              <a:rPr lang="en-US" sz="2200" i="0" dirty="0">
                <a:solidFill>
                  <a:srgbClr val="2D2D2D"/>
                </a:solidFill>
                <a:effectLst/>
                <a:latin typeface="Arial Nova" panose="020B0504020202020204" pitchFamily="34" charset="0"/>
              </a:rPr>
              <a:t>A prime example of such measures is the Feria de Abril event that also has noiseless schedules and accessible attractions to provide an opportunity for everyone to enjoy these festivities.</a:t>
            </a:r>
          </a:p>
        </p:txBody>
      </p:sp>
      <p:pic>
        <p:nvPicPr>
          <p:cNvPr id="4" name="Picture 3" descr="A person pushing a beach chair with a person pulling a cart&#10;&#10;Description automatically generated">
            <a:extLst>
              <a:ext uri="{FF2B5EF4-FFF2-40B4-BE49-F238E27FC236}">
                <a16:creationId xmlns:a16="http://schemas.microsoft.com/office/drawing/2014/main" id="{8BEF246E-3A51-5239-2185-61C393F24EE0}"/>
              </a:ext>
            </a:extLst>
          </p:cNvPr>
          <p:cNvPicPr>
            <a:picLocks noChangeAspect="1"/>
          </p:cNvPicPr>
          <p:nvPr/>
        </p:nvPicPr>
        <p:blipFill>
          <a:blip r:embed="rId2"/>
          <a:stretch>
            <a:fillRect/>
          </a:stretch>
        </p:blipFill>
        <p:spPr>
          <a:xfrm>
            <a:off x="4671611" y="4673314"/>
            <a:ext cx="3312593" cy="2184686"/>
          </a:xfrm>
          <a:prstGeom prst="rect">
            <a:avLst/>
          </a:prstGeom>
        </p:spPr>
      </p:pic>
    </p:spTree>
    <p:extLst>
      <p:ext uri="{BB962C8B-B14F-4D97-AF65-F5344CB8AC3E}">
        <p14:creationId xmlns:p14="http://schemas.microsoft.com/office/powerpoint/2010/main" val="649373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07641-E1C2-D203-7D20-00E7F9BD4B4A}"/>
              </a:ext>
            </a:extLst>
          </p:cNvPr>
          <p:cNvSpPr>
            <a:spLocks noGrp="1"/>
          </p:cNvSpPr>
          <p:nvPr>
            <p:ph type="title"/>
          </p:nvPr>
        </p:nvSpPr>
        <p:spPr>
          <a:xfrm>
            <a:off x="1800225" y="2841113"/>
            <a:ext cx="9723294" cy="785528"/>
          </a:xfrm>
        </p:spPr>
        <p:txBody>
          <a:bodyPr/>
          <a:lstStyle/>
          <a:p>
            <a:pPr algn="ctr"/>
            <a:r>
              <a:rPr lang="en-KR" dirty="0"/>
              <a:t>Discussion </a:t>
            </a:r>
            <a:r>
              <a:rPr lang="en-KR"/>
              <a:t>about Strategy for Sustainable Tourism</a:t>
            </a:r>
            <a:endParaRPr lang="en-KR" dirty="0"/>
          </a:p>
        </p:txBody>
      </p:sp>
    </p:spTree>
    <p:extLst>
      <p:ext uri="{BB962C8B-B14F-4D97-AF65-F5344CB8AC3E}">
        <p14:creationId xmlns:p14="http://schemas.microsoft.com/office/powerpoint/2010/main" val="626483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4CAB3A9-8471-9B40-84C0-6E7CD1498269}"/>
              </a:ext>
            </a:extLst>
          </p:cNvPr>
          <p:cNvPicPr>
            <a:picLocks noChangeAspect="1"/>
          </p:cNvPicPr>
          <p:nvPr/>
        </p:nvPicPr>
        <p:blipFill>
          <a:blip r:embed="rId2"/>
          <a:srcRect l="1424" r="1424"/>
          <a:stretch/>
        </p:blipFill>
        <p:spPr>
          <a:xfrm>
            <a:off x="378823" y="336331"/>
            <a:ext cx="11416937" cy="6169572"/>
          </a:xfrm>
          <a:prstGeom prst="rect">
            <a:avLst/>
          </a:prstGeom>
        </p:spPr>
      </p:pic>
      <p:pic>
        <p:nvPicPr>
          <p:cNvPr id="4" name="Picture 3">
            <a:extLst>
              <a:ext uri="{FF2B5EF4-FFF2-40B4-BE49-F238E27FC236}">
                <a16:creationId xmlns:a16="http://schemas.microsoft.com/office/drawing/2014/main" id="{47DF4CDB-FD67-314A-AD54-EBF29A4961B2}"/>
              </a:ext>
            </a:extLst>
          </p:cNvPr>
          <p:cNvPicPr>
            <a:picLocks noChangeAspect="1"/>
          </p:cNvPicPr>
          <p:nvPr/>
        </p:nvPicPr>
        <p:blipFill>
          <a:blip r:embed="rId3"/>
          <a:stretch>
            <a:fillRect/>
          </a:stretch>
        </p:blipFill>
        <p:spPr>
          <a:xfrm>
            <a:off x="-10510" y="3450020"/>
            <a:ext cx="4925870" cy="3429000"/>
          </a:xfrm>
          <a:prstGeom prst="rect">
            <a:avLst/>
          </a:prstGeom>
        </p:spPr>
      </p:pic>
      <p:sp>
        <p:nvSpPr>
          <p:cNvPr id="7" name="Oval 6">
            <a:extLst>
              <a:ext uri="{FF2B5EF4-FFF2-40B4-BE49-F238E27FC236}">
                <a16:creationId xmlns:a16="http://schemas.microsoft.com/office/drawing/2014/main" id="{4DB3253B-BCB5-3847-A4C2-8217F53B1D6C}"/>
              </a:ext>
            </a:extLst>
          </p:cNvPr>
          <p:cNvSpPr/>
          <p:nvPr/>
        </p:nvSpPr>
        <p:spPr>
          <a:xfrm>
            <a:off x="3132667" y="457784"/>
            <a:ext cx="5926666" cy="5926666"/>
          </a:xfrm>
          <a:prstGeom prst="ellipse">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itle 21">
            <a:extLst>
              <a:ext uri="{FF2B5EF4-FFF2-40B4-BE49-F238E27FC236}">
                <a16:creationId xmlns:a16="http://schemas.microsoft.com/office/drawing/2014/main" id="{AC8E4EC7-8A9D-1341-9C6D-424E35B78435}"/>
              </a:ext>
            </a:extLst>
          </p:cNvPr>
          <p:cNvSpPr>
            <a:spLocks noGrp="1"/>
          </p:cNvSpPr>
          <p:nvPr>
            <p:ph type="ctrTitle"/>
          </p:nvPr>
        </p:nvSpPr>
        <p:spPr/>
        <p:txBody>
          <a:bodyPr/>
          <a:lstStyle/>
          <a:p>
            <a:r>
              <a:rPr lang="en-US" sz="2600" dirty="0"/>
              <a:t>Smart Tourism &amp; Sustainability</a:t>
            </a:r>
          </a:p>
        </p:txBody>
      </p:sp>
      <p:sp>
        <p:nvSpPr>
          <p:cNvPr id="23" name="Subtitle 22">
            <a:extLst>
              <a:ext uri="{FF2B5EF4-FFF2-40B4-BE49-F238E27FC236}">
                <a16:creationId xmlns:a16="http://schemas.microsoft.com/office/drawing/2014/main" id="{4D0ACE46-EBA2-1644-BDFA-5880EDE4392B}"/>
              </a:ext>
            </a:extLst>
          </p:cNvPr>
          <p:cNvSpPr>
            <a:spLocks noGrp="1"/>
          </p:cNvSpPr>
          <p:nvPr>
            <p:ph type="subTitle" idx="1"/>
          </p:nvPr>
        </p:nvSpPr>
        <p:spPr/>
        <p:txBody>
          <a:bodyPr>
            <a:normAutofit lnSpcReduction="10000"/>
          </a:bodyPr>
          <a:lstStyle/>
          <a:p>
            <a:r>
              <a:rPr lang="en-US" dirty="0"/>
              <a:t>Trainer</a:t>
            </a:r>
          </a:p>
          <a:p>
            <a:r>
              <a:rPr lang="en-US" dirty="0"/>
              <a:t>November 2023</a:t>
            </a:r>
          </a:p>
        </p:txBody>
      </p:sp>
      <p:sp>
        <p:nvSpPr>
          <p:cNvPr id="24" name="Text Placeholder 23">
            <a:extLst>
              <a:ext uri="{FF2B5EF4-FFF2-40B4-BE49-F238E27FC236}">
                <a16:creationId xmlns:a16="http://schemas.microsoft.com/office/drawing/2014/main" id="{95818741-C0C1-8B4D-B03D-B97E827B7A41}"/>
              </a:ext>
            </a:extLst>
          </p:cNvPr>
          <p:cNvSpPr>
            <a:spLocks noGrp="1"/>
          </p:cNvSpPr>
          <p:nvPr>
            <p:ph type="body" sz="quarter" idx="10"/>
          </p:nvPr>
        </p:nvSpPr>
        <p:spPr>
          <a:xfrm>
            <a:off x="3661798" y="3518237"/>
            <a:ext cx="4974037" cy="498475"/>
          </a:xfrm>
        </p:spPr>
        <p:txBody>
          <a:bodyPr/>
          <a:lstStyle/>
          <a:p>
            <a:r>
              <a:rPr lang="en-US" dirty="0"/>
              <a:t>MODULE 5 </a:t>
            </a:r>
          </a:p>
        </p:txBody>
      </p:sp>
      <p:grpSp>
        <p:nvGrpSpPr>
          <p:cNvPr id="11" name="Group 10">
            <a:extLst>
              <a:ext uri="{FF2B5EF4-FFF2-40B4-BE49-F238E27FC236}">
                <a16:creationId xmlns:a16="http://schemas.microsoft.com/office/drawing/2014/main" id="{47F2107F-6E19-1248-8B58-C71A998C6F80}"/>
              </a:ext>
            </a:extLst>
          </p:cNvPr>
          <p:cNvGrpSpPr/>
          <p:nvPr/>
        </p:nvGrpSpPr>
        <p:grpSpPr>
          <a:xfrm>
            <a:off x="5424917" y="4326676"/>
            <a:ext cx="1347954" cy="141454"/>
            <a:chOff x="5424917" y="3799886"/>
            <a:chExt cx="1347954" cy="141454"/>
          </a:xfrm>
        </p:grpSpPr>
        <p:sp>
          <p:nvSpPr>
            <p:cNvPr id="12" name="Oval 11">
              <a:extLst>
                <a:ext uri="{FF2B5EF4-FFF2-40B4-BE49-F238E27FC236}">
                  <a16:creationId xmlns:a16="http://schemas.microsoft.com/office/drawing/2014/main" id="{18FE4E09-C842-A840-AF56-2FDDDDB43F06}"/>
                </a:ext>
              </a:extLst>
            </p:cNvPr>
            <p:cNvSpPr/>
            <p:nvPr/>
          </p:nvSpPr>
          <p:spPr>
            <a:xfrm>
              <a:off x="6631417" y="3799886"/>
              <a:ext cx="141454" cy="141454"/>
            </a:xfrm>
            <a:prstGeom prst="ellipse">
              <a:avLst/>
            </a:prstGeom>
            <a:solidFill>
              <a:srgbClr val="BCDC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3" name="Oval 12">
              <a:extLst>
                <a:ext uri="{FF2B5EF4-FFF2-40B4-BE49-F238E27FC236}">
                  <a16:creationId xmlns:a16="http://schemas.microsoft.com/office/drawing/2014/main" id="{9A1F635A-A5CA-7A4A-BCF1-050A22B3F465}"/>
                </a:ext>
              </a:extLst>
            </p:cNvPr>
            <p:cNvSpPr/>
            <p:nvPr/>
          </p:nvSpPr>
          <p:spPr>
            <a:xfrm>
              <a:off x="6390117" y="3799886"/>
              <a:ext cx="141454" cy="141454"/>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4" name="Oval 13">
              <a:extLst>
                <a:ext uri="{FF2B5EF4-FFF2-40B4-BE49-F238E27FC236}">
                  <a16:creationId xmlns:a16="http://schemas.microsoft.com/office/drawing/2014/main" id="{66F942D4-2065-A447-A794-05EC09138792}"/>
                </a:ext>
              </a:extLst>
            </p:cNvPr>
            <p:cNvSpPr/>
            <p:nvPr/>
          </p:nvSpPr>
          <p:spPr>
            <a:xfrm>
              <a:off x="6148817" y="3799886"/>
              <a:ext cx="141454" cy="141454"/>
            </a:xfrm>
            <a:prstGeom prst="ellipse">
              <a:avLst/>
            </a:prstGeom>
            <a:solidFill>
              <a:srgbClr val="73C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5" name="Oval 14">
              <a:extLst>
                <a:ext uri="{FF2B5EF4-FFF2-40B4-BE49-F238E27FC236}">
                  <a16:creationId xmlns:a16="http://schemas.microsoft.com/office/drawing/2014/main" id="{CA2FC17B-6C83-0941-BF5B-F6B99B14E9CB}"/>
                </a:ext>
              </a:extLst>
            </p:cNvPr>
            <p:cNvSpPr/>
            <p:nvPr/>
          </p:nvSpPr>
          <p:spPr>
            <a:xfrm>
              <a:off x="5907517" y="3799886"/>
              <a:ext cx="141454" cy="141454"/>
            </a:xfrm>
            <a:prstGeom prst="ellipse">
              <a:avLst/>
            </a:prstGeom>
            <a:solidFill>
              <a:srgbClr val="008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6" name="Oval 15">
              <a:extLst>
                <a:ext uri="{FF2B5EF4-FFF2-40B4-BE49-F238E27FC236}">
                  <a16:creationId xmlns:a16="http://schemas.microsoft.com/office/drawing/2014/main" id="{96E10F0E-A144-184C-927D-984EDEABE741}"/>
                </a:ext>
              </a:extLst>
            </p:cNvPr>
            <p:cNvSpPr/>
            <p:nvPr/>
          </p:nvSpPr>
          <p:spPr>
            <a:xfrm>
              <a:off x="5666217" y="3799886"/>
              <a:ext cx="141454" cy="141454"/>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7" name="Oval 16">
              <a:extLst>
                <a:ext uri="{FF2B5EF4-FFF2-40B4-BE49-F238E27FC236}">
                  <a16:creationId xmlns:a16="http://schemas.microsoft.com/office/drawing/2014/main" id="{D2C56FC3-9E43-8740-AED5-217C2E4BFE2F}"/>
                </a:ext>
              </a:extLst>
            </p:cNvPr>
            <p:cNvSpPr/>
            <p:nvPr/>
          </p:nvSpPr>
          <p:spPr>
            <a:xfrm>
              <a:off x="5424917" y="3799886"/>
              <a:ext cx="141454" cy="141454"/>
            </a:xfrm>
            <a:prstGeom prst="ellipse">
              <a:avLst/>
            </a:prstGeom>
            <a:solidFill>
              <a:srgbClr val="01B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grpSp>
      <p:pic>
        <p:nvPicPr>
          <p:cNvPr id="18" name="Picture 17">
            <a:extLst>
              <a:ext uri="{FF2B5EF4-FFF2-40B4-BE49-F238E27FC236}">
                <a16:creationId xmlns:a16="http://schemas.microsoft.com/office/drawing/2014/main" id="{7BF15E8D-7505-FC4A-8482-821E3E7040D0}"/>
              </a:ext>
            </a:extLst>
          </p:cNvPr>
          <p:cNvPicPr>
            <a:picLocks noChangeAspect="1"/>
          </p:cNvPicPr>
          <p:nvPr/>
        </p:nvPicPr>
        <p:blipFill>
          <a:blip r:embed="rId4"/>
          <a:stretch>
            <a:fillRect/>
          </a:stretch>
        </p:blipFill>
        <p:spPr>
          <a:xfrm>
            <a:off x="5130840" y="789124"/>
            <a:ext cx="2035954" cy="725055"/>
          </a:xfrm>
          <a:prstGeom prst="rect">
            <a:avLst/>
          </a:prstGeom>
        </p:spPr>
      </p:pic>
    </p:spTree>
    <p:extLst>
      <p:ext uri="{BB962C8B-B14F-4D97-AF65-F5344CB8AC3E}">
        <p14:creationId xmlns:p14="http://schemas.microsoft.com/office/powerpoint/2010/main" val="3957689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60CE1-ADF1-1544-853C-04996B82D03B}"/>
              </a:ext>
            </a:extLst>
          </p:cNvPr>
          <p:cNvSpPr>
            <a:spLocks noGrp="1"/>
          </p:cNvSpPr>
          <p:nvPr>
            <p:ph type="title"/>
          </p:nvPr>
        </p:nvSpPr>
        <p:spPr>
          <a:xfrm>
            <a:off x="3004156" y="2284697"/>
            <a:ext cx="6183687" cy="899536"/>
          </a:xfrm>
        </p:spPr>
        <p:txBody>
          <a:bodyPr>
            <a:noAutofit/>
          </a:bodyPr>
          <a:lstStyle/>
          <a:p>
            <a:r>
              <a:rPr lang="en-US" sz="3600" dirty="0">
                <a:latin typeface="Arial Nova" panose="020B0504020202020204" pitchFamily="34" charset="0"/>
              </a:rPr>
              <a:t>Q &amp; A </a:t>
            </a:r>
            <a:br>
              <a:rPr lang="en-US" sz="3600" dirty="0">
                <a:latin typeface="Arial Nova" panose="020B0504020202020204" pitchFamily="34" charset="0"/>
              </a:rPr>
            </a:br>
            <a:br>
              <a:rPr lang="en-US" sz="3600" dirty="0">
                <a:latin typeface="Arial Nova" panose="020B0504020202020204" pitchFamily="34" charset="0"/>
              </a:rPr>
            </a:br>
            <a:r>
              <a:rPr lang="en-US" sz="3600" dirty="0">
                <a:latin typeface="Arial Nova" panose="020B0504020202020204" pitchFamily="34" charset="0"/>
              </a:rPr>
              <a:t>Thank You!</a:t>
            </a:r>
          </a:p>
        </p:txBody>
      </p:sp>
    </p:spTree>
    <p:extLst>
      <p:ext uri="{BB962C8B-B14F-4D97-AF65-F5344CB8AC3E}">
        <p14:creationId xmlns:p14="http://schemas.microsoft.com/office/powerpoint/2010/main" val="2969593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68810-C15A-C249-A3AD-F31EEAB42C84}"/>
              </a:ext>
            </a:extLst>
          </p:cNvPr>
          <p:cNvSpPr>
            <a:spLocks noGrp="1"/>
          </p:cNvSpPr>
          <p:nvPr>
            <p:ph type="ctrTitle"/>
          </p:nvPr>
        </p:nvSpPr>
        <p:spPr/>
        <p:txBody>
          <a:bodyPr>
            <a:normAutofit/>
          </a:bodyPr>
          <a:lstStyle/>
          <a:p>
            <a:r>
              <a:rPr lang="en-US" sz="2800" dirty="0">
                <a:latin typeface="Arial Nova" panose="020B0504020202020204" pitchFamily="34" charset="0"/>
              </a:rPr>
              <a:t>Sustainable Tourism Strategy and Planning based on Smart and Digital resources</a:t>
            </a:r>
          </a:p>
        </p:txBody>
      </p:sp>
      <p:sp>
        <p:nvSpPr>
          <p:cNvPr id="3" name="Subtitle 2">
            <a:extLst>
              <a:ext uri="{FF2B5EF4-FFF2-40B4-BE49-F238E27FC236}">
                <a16:creationId xmlns:a16="http://schemas.microsoft.com/office/drawing/2014/main" id="{2AC253DE-C653-EC47-9499-7CD0CBF479CE}"/>
              </a:ext>
            </a:extLst>
          </p:cNvPr>
          <p:cNvSpPr>
            <a:spLocks noGrp="1"/>
          </p:cNvSpPr>
          <p:nvPr>
            <p:ph type="subTitle" idx="1"/>
          </p:nvPr>
        </p:nvSpPr>
        <p:spPr/>
        <p:txBody>
          <a:bodyPr/>
          <a:lstStyle/>
          <a:p>
            <a:r>
              <a:rPr lang="en-US" dirty="0">
                <a:latin typeface="Arial Nova" panose="020B0504020202020204" pitchFamily="34" charset="0"/>
              </a:rPr>
              <a:t>Monday</a:t>
            </a:r>
          </a:p>
        </p:txBody>
      </p:sp>
      <p:sp>
        <p:nvSpPr>
          <p:cNvPr id="4" name="Text Placeholder 3">
            <a:extLst>
              <a:ext uri="{FF2B5EF4-FFF2-40B4-BE49-F238E27FC236}">
                <a16:creationId xmlns:a16="http://schemas.microsoft.com/office/drawing/2014/main" id="{C1F9F477-1C07-4244-94E1-A3813638BB4F}"/>
              </a:ext>
            </a:extLst>
          </p:cNvPr>
          <p:cNvSpPr>
            <a:spLocks noGrp="1"/>
          </p:cNvSpPr>
          <p:nvPr>
            <p:ph type="body" sz="quarter" idx="10"/>
          </p:nvPr>
        </p:nvSpPr>
        <p:spPr/>
        <p:txBody>
          <a:bodyPr/>
          <a:lstStyle/>
          <a:p>
            <a:r>
              <a:rPr lang="en-US" dirty="0">
                <a:latin typeface="Arial Nova" panose="020B0504020202020204" pitchFamily="34" charset="0"/>
              </a:rPr>
              <a:t>Session 4</a:t>
            </a:r>
          </a:p>
        </p:txBody>
      </p:sp>
    </p:spTree>
    <p:extLst>
      <p:ext uri="{BB962C8B-B14F-4D97-AF65-F5344CB8AC3E}">
        <p14:creationId xmlns:p14="http://schemas.microsoft.com/office/powerpoint/2010/main" val="4024582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D7BD0-6D41-CF40-90DA-EC1E7182ED09}"/>
              </a:ext>
            </a:extLst>
          </p:cNvPr>
          <p:cNvSpPr>
            <a:spLocks noGrp="1"/>
          </p:cNvSpPr>
          <p:nvPr>
            <p:ph type="title"/>
          </p:nvPr>
        </p:nvSpPr>
        <p:spPr/>
        <p:txBody>
          <a:bodyPr/>
          <a:lstStyle/>
          <a:p>
            <a:endParaRPr lang="en-US" dirty="0">
              <a:latin typeface="Arial Nova" panose="020B0504020202020204" pitchFamily="34" charset="0"/>
            </a:endParaRPr>
          </a:p>
        </p:txBody>
      </p:sp>
      <p:sp>
        <p:nvSpPr>
          <p:cNvPr id="3" name="Date Placeholder 2">
            <a:extLst>
              <a:ext uri="{FF2B5EF4-FFF2-40B4-BE49-F238E27FC236}">
                <a16:creationId xmlns:a16="http://schemas.microsoft.com/office/drawing/2014/main" id="{2BEFAFAE-80E8-6A40-A60F-308E37FB0F47}"/>
              </a:ext>
            </a:extLst>
          </p:cNvPr>
          <p:cNvSpPr>
            <a:spLocks noGrp="1"/>
          </p:cNvSpPr>
          <p:nvPr>
            <p:ph type="dt" sz="half" idx="10"/>
          </p:nvPr>
        </p:nvSpPr>
        <p:spPr>
          <a:xfrm>
            <a:off x="10075650" y="6256407"/>
            <a:ext cx="1266220" cy="365125"/>
          </a:xfrm>
        </p:spPr>
        <p:txBody>
          <a:bodyPr/>
          <a:lstStyle/>
          <a:p>
            <a:fld id="{D65460C0-EAAC-224C-BF9C-B28038AF74D0}" type="datetime3">
              <a:rPr lang="en-US" sz="800" smtClean="0"/>
              <a:pPr/>
              <a:t>1 November 2023</a:t>
            </a:fld>
            <a:endParaRPr lang="en-US" dirty="0"/>
          </a:p>
        </p:txBody>
      </p:sp>
      <p:sp>
        <p:nvSpPr>
          <p:cNvPr id="5" name="Slide Number Placeholder 4">
            <a:extLst>
              <a:ext uri="{FF2B5EF4-FFF2-40B4-BE49-F238E27FC236}">
                <a16:creationId xmlns:a16="http://schemas.microsoft.com/office/drawing/2014/main" id="{5F4047E6-E7E0-8641-BB2A-9949CDDC6C22}"/>
              </a:ext>
            </a:extLst>
          </p:cNvPr>
          <p:cNvSpPr>
            <a:spLocks noGrp="1"/>
          </p:cNvSpPr>
          <p:nvPr>
            <p:ph type="sldNum" sz="quarter" idx="12"/>
          </p:nvPr>
        </p:nvSpPr>
        <p:spPr>
          <a:xfrm>
            <a:off x="10773034" y="6256408"/>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4</a:t>
            </a:fld>
            <a:endParaRPr lang="en-US" sz="800" dirty="0">
              <a:solidFill>
                <a:srgbClr val="949494"/>
              </a:solidFill>
            </a:endParaRPr>
          </a:p>
        </p:txBody>
      </p:sp>
      <p:sp>
        <p:nvSpPr>
          <p:cNvPr id="6" name="Text Placeholder 5">
            <a:extLst>
              <a:ext uri="{FF2B5EF4-FFF2-40B4-BE49-F238E27FC236}">
                <a16:creationId xmlns:a16="http://schemas.microsoft.com/office/drawing/2014/main" id="{44492E1B-24EC-A043-825B-44358E9628E9}"/>
              </a:ext>
            </a:extLst>
          </p:cNvPr>
          <p:cNvSpPr>
            <a:spLocks noGrp="1"/>
          </p:cNvSpPr>
          <p:nvPr>
            <p:ph type="body" sz="quarter" idx="13"/>
          </p:nvPr>
        </p:nvSpPr>
        <p:spPr>
          <a:xfrm>
            <a:off x="3792104" y="1092467"/>
            <a:ext cx="7983134" cy="4631499"/>
          </a:xfrm>
        </p:spPr>
        <p:txBody>
          <a:bodyPr anchor="ctr"/>
          <a:lstStyle/>
          <a:p>
            <a:r>
              <a:rPr lang="en-US" dirty="0">
                <a:latin typeface="Arial Nova" panose="020B0504020202020204" pitchFamily="34" charset="0"/>
              </a:rPr>
              <a:t>Strategy and Planning for Tourism Destinations</a:t>
            </a:r>
          </a:p>
          <a:p>
            <a:r>
              <a:rPr lang="en-US" dirty="0">
                <a:latin typeface="Arial Nova" panose="020B0504020202020204" pitchFamily="34" charset="0"/>
              </a:rPr>
              <a:t>Infusing Sustainability Values in the Strategy</a:t>
            </a:r>
          </a:p>
          <a:p>
            <a:r>
              <a:rPr lang="en-US" dirty="0">
                <a:latin typeface="Arial Nova" panose="020B0504020202020204" pitchFamily="34" charset="0"/>
              </a:rPr>
              <a:t>Use of Big Data and Digital resources</a:t>
            </a:r>
          </a:p>
          <a:p>
            <a:r>
              <a:rPr lang="en-US" dirty="0">
                <a:latin typeface="Arial Nova" panose="020B0504020202020204" pitchFamily="34" charset="0"/>
              </a:rPr>
              <a:t>From Smart Strategy to Sustainable Tourism – Best Cases</a:t>
            </a:r>
          </a:p>
          <a:p>
            <a:pPr marL="0" indent="0">
              <a:buNone/>
            </a:pPr>
            <a:endParaRPr lang="en-US" dirty="0">
              <a:latin typeface="Arial Nova" panose="020B0504020202020204" pitchFamily="34" charset="0"/>
            </a:endParaRPr>
          </a:p>
        </p:txBody>
      </p:sp>
    </p:spTree>
    <p:extLst>
      <p:ext uri="{BB962C8B-B14F-4D97-AF65-F5344CB8AC3E}">
        <p14:creationId xmlns:p14="http://schemas.microsoft.com/office/powerpoint/2010/main" val="3646969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506670" y="1237403"/>
            <a:ext cx="11178659" cy="5408929"/>
          </a:xfrm>
        </p:spPr>
        <p:txBody>
          <a:bodyPr>
            <a:noAutofit/>
          </a:bodyPr>
          <a:lstStyle/>
          <a:p>
            <a:pPr marL="0" indent="0">
              <a:buNone/>
            </a:pPr>
            <a:r>
              <a:rPr lang="en-US" sz="2200" dirty="0">
                <a:latin typeface="Arial Nova" panose="020B0504020202020204" pitchFamily="34" charset="0"/>
              </a:rPr>
              <a:t>Strategy and planning for tourism destinations involve several key steps to develop a comprehensive and effective plan for sustainable tourism growth. While the specific steps may vary depending on the destination and its unique characteristics, the following eight main steps provide a general framework for the process:</a:t>
            </a:r>
          </a:p>
          <a:p>
            <a:pPr marL="0" indent="0">
              <a:buNone/>
            </a:pPr>
            <a:endParaRPr lang="en-US" sz="2200" dirty="0">
              <a:latin typeface="Arial Nova" panose="020B0504020202020204" pitchFamily="34" charset="0"/>
            </a:endParaRPr>
          </a:p>
          <a:p>
            <a:pPr marL="0" indent="0">
              <a:buNone/>
            </a:pPr>
            <a:r>
              <a:rPr lang="en-US" sz="2200" dirty="0">
                <a:latin typeface="Arial Nova" panose="020B0504020202020204" pitchFamily="34" charset="0"/>
              </a:rPr>
              <a:t>1. Assessment of Current Situation:</a:t>
            </a:r>
          </a:p>
          <a:p>
            <a:pPr marL="0" indent="0">
              <a:buNone/>
            </a:pPr>
            <a:r>
              <a:rPr lang="en-US" sz="2200" dirty="0">
                <a:latin typeface="Arial Nova" panose="020B0504020202020204" pitchFamily="34" charset="0"/>
              </a:rPr>
              <a:t>Begin by conducting a thorough assessment of the destination's current tourism situation. This should include an analysis of existing infrastructure, visitor demographics, tourism trends, and the economic and environmental impacts of tourism.</a:t>
            </a:r>
          </a:p>
          <a:p>
            <a:pPr marL="0" indent="0">
              <a:buNone/>
            </a:pPr>
            <a:endParaRPr lang="en-US" sz="2200" dirty="0">
              <a:latin typeface="Arial Nova" panose="020B0504020202020204" pitchFamily="34" charset="0"/>
            </a:endParaRPr>
          </a:p>
          <a:p>
            <a:pPr marL="0" indent="0">
              <a:buNone/>
            </a:pPr>
            <a:r>
              <a:rPr lang="en-US" sz="2200" dirty="0">
                <a:latin typeface="Arial Nova" panose="020B0504020202020204" pitchFamily="34" charset="0"/>
              </a:rPr>
              <a:t>2. Stakeholder Engagement:</a:t>
            </a:r>
          </a:p>
          <a:p>
            <a:pPr marL="0" indent="0">
              <a:buNone/>
            </a:pPr>
            <a:r>
              <a:rPr lang="en-US" sz="2200" dirty="0">
                <a:latin typeface="Arial Nova" panose="020B0504020202020204" pitchFamily="34" charset="0"/>
              </a:rPr>
              <a:t>Involve key stakeholders such as government agencies, local communities, tourism businesses, and NGOs in the planning process. Their input and support are crucial for successful planning and implementation.</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5</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976745" y="867366"/>
            <a:ext cx="9809259" cy="379543"/>
          </a:xfrm>
        </p:spPr>
        <p:txBody>
          <a:bodyPr/>
          <a:lstStyle/>
          <a:p>
            <a:r>
              <a:rPr lang="en-US" sz="3200" dirty="0">
                <a:latin typeface="Arial Nova" panose="020B0504020202020204" pitchFamily="34" charset="0"/>
              </a:rPr>
              <a:t>Strategy and Planning for Tourism Destinations</a:t>
            </a:r>
            <a:br>
              <a:rPr lang="en-US" sz="3200" dirty="0">
                <a:latin typeface="Arial Nova" panose="020B0504020202020204" pitchFamily="34" charset="0"/>
              </a:rPr>
            </a:br>
            <a:endParaRPr lang="en-US" sz="3200" dirty="0">
              <a:latin typeface="Arial Nova" panose="020B0504020202020204" pitchFamily="34" charset="0"/>
            </a:endParaRPr>
          </a:p>
        </p:txBody>
      </p:sp>
    </p:spTree>
    <p:extLst>
      <p:ext uri="{BB962C8B-B14F-4D97-AF65-F5344CB8AC3E}">
        <p14:creationId xmlns:p14="http://schemas.microsoft.com/office/powerpoint/2010/main" val="3539687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292044" y="1057137"/>
            <a:ext cx="11178659" cy="4967850"/>
          </a:xfrm>
        </p:spPr>
        <p:txBody>
          <a:bodyPr>
            <a:noAutofit/>
          </a:bodyPr>
          <a:lstStyle/>
          <a:p>
            <a:pPr marL="0" indent="0">
              <a:buNone/>
            </a:pPr>
            <a:r>
              <a:rPr lang="en-US" sz="2200" dirty="0">
                <a:latin typeface="Arial Nova" panose="020B0504020202020204" pitchFamily="34" charset="0"/>
              </a:rPr>
              <a:t>3. Setting Objectives and Goals:</a:t>
            </a:r>
          </a:p>
          <a:p>
            <a:pPr marL="0" indent="0">
              <a:buNone/>
            </a:pPr>
            <a:r>
              <a:rPr lang="en-US" sz="2200" dirty="0">
                <a:latin typeface="Arial Nova" panose="020B0504020202020204" pitchFamily="34" charset="0"/>
              </a:rPr>
              <a:t>Define clear and measurable objectives for tourism development. These objectives should align with the destination's long-term vision and consider factors like economic growth, environmental sustainability, and social well-being.</a:t>
            </a:r>
          </a:p>
          <a:p>
            <a:pPr marL="0" indent="0">
              <a:buNone/>
            </a:pPr>
            <a:endParaRPr lang="en-US" sz="2200" dirty="0">
              <a:latin typeface="Arial Nova" panose="020B0504020202020204" pitchFamily="34" charset="0"/>
            </a:endParaRPr>
          </a:p>
          <a:p>
            <a:pPr marL="0" indent="0">
              <a:buNone/>
            </a:pPr>
            <a:r>
              <a:rPr lang="en-US" sz="2200" dirty="0">
                <a:latin typeface="Arial Nova" panose="020B0504020202020204" pitchFamily="34" charset="0"/>
              </a:rPr>
              <a:t>4. Market Research and Target Audience:</a:t>
            </a:r>
          </a:p>
          <a:p>
            <a:pPr marL="0" indent="0">
              <a:buNone/>
            </a:pPr>
            <a:r>
              <a:rPr lang="en-US" sz="2200" dirty="0">
                <a:latin typeface="Arial Nova" panose="020B0504020202020204" pitchFamily="34" charset="0"/>
              </a:rPr>
              <a:t>Conduct market research to identify target markets and understand the preferences and behaviors of potential visitors. This information is vital for creating marketing strategies and designing tourism products and services.</a:t>
            </a:r>
          </a:p>
          <a:p>
            <a:pPr marL="0" indent="0">
              <a:buNone/>
            </a:pPr>
            <a:endParaRPr lang="en-US" sz="2200" dirty="0">
              <a:latin typeface="Arial Nova" panose="020B0504020202020204" pitchFamily="34" charset="0"/>
            </a:endParaRPr>
          </a:p>
          <a:p>
            <a:pPr marL="0" indent="0">
              <a:buNone/>
            </a:pPr>
            <a:r>
              <a:rPr lang="en-US" sz="2200" dirty="0">
                <a:latin typeface="Arial Nova" panose="020B0504020202020204" pitchFamily="34" charset="0"/>
              </a:rPr>
              <a:t>5. Product Development:</a:t>
            </a:r>
          </a:p>
          <a:p>
            <a:pPr marL="0" indent="0">
              <a:buNone/>
            </a:pPr>
            <a:r>
              <a:rPr lang="en-US" sz="2200" dirty="0">
                <a:latin typeface="Arial Nova" panose="020B0504020202020204" pitchFamily="34" charset="0"/>
              </a:rPr>
              <a:t>Develop and diversify tourism products and experiences that cater to the needs and interests of the target audience. This may involve creating new attractions, improving infrastructure, and enhancing the visitor experience.</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6</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976745" y="867366"/>
            <a:ext cx="9809259" cy="379543"/>
          </a:xfrm>
        </p:spPr>
        <p:txBody>
          <a:bodyPr/>
          <a:lstStyle/>
          <a:p>
            <a:r>
              <a:rPr lang="en-US" sz="3200" dirty="0">
                <a:latin typeface="Arial Nova" panose="020B0504020202020204" pitchFamily="34" charset="0"/>
              </a:rPr>
              <a:t>Strategy and Planning for Tourism Destinations</a:t>
            </a:r>
            <a:br>
              <a:rPr lang="en-US" sz="3200" dirty="0">
                <a:latin typeface="Arial Nova" panose="020B0504020202020204" pitchFamily="34" charset="0"/>
              </a:rPr>
            </a:br>
            <a:endParaRPr lang="en-US" sz="3200" dirty="0">
              <a:latin typeface="Arial Nova" panose="020B0504020202020204" pitchFamily="34" charset="0"/>
            </a:endParaRPr>
          </a:p>
        </p:txBody>
      </p:sp>
    </p:spTree>
    <p:extLst>
      <p:ext uri="{BB962C8B-B14F-4D97-AF65-F5344CB8AC3E}">
        <p14:creationId xmlns:p14="http://schemas.microsoft.com/office/powerpoint/2010/main" val="1111270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506670" y="1067737"/>
            <a:ext cx="11178659" cy="5570730"/>
          </a:xfrm>
        </p:spPr>
        <p:txBody>
          <a:bodyPr>
            <a:noAutofit/>
          </a:bodyPr>
          <a:lstStyle/>
          <a:p>
            <a:pPr marL="0" indent="0">
              <a:buNone/>
            </a:pPr>
            <a:r>
              <a:rPr lang="en-US" sz="2200" dirty="0">
                <a:latin typeface="Arial Nova" panose="020B0504020202020204" pitchFamily="34" charset="0"/>
              </a:rPr>
              <a:t>6. Sustainability Planning:</a:t>
            </a:r>
          </a:p>
          <a:p>
            <a:pPr marL="0" indent="0">
              <a:buNone/>
            </a:pPr>
            <a:r>
              <a:rPr lang="en-US" sz="2200" dirty="0">
                <a:latin typeface="Arial Nova" panose="020B0504020202020204" pitchFamily="34" charset="0"/>
              </a:rPr>
              <a:t>Integrate sustainability principles into the destination's tourism strategy. This includes managing environmental impacts, preserving cultural heritage, and ensuring the well-being of the local community. Sustainable practices are essential for long-term success.</a:t>
            </a:r>
          </a:p>
          <a:p>
            <a:pPr marL="0" indent="0">
              <a:buNone/>
            </a:pPr>
            <a:endParaRPr lang="en-US" sz="2200" dirty="0">
              <a:latin typeface="Arial Nova" panose="020B0504020202020204" pitchFamily="34" charset="0"/>
            </a:endParaRPr>
          </a:p>
          <a:p>
            <a:pPr marL="0" indent="0">
              <a:buNone/>
            </a:pPr>
            <a:r>
              <a:rPr lang="en-US" sz="2200" dirty="0">
                <a:latin typeface="Arial Nova" panose="020B0504020202020204" pitchFamily="34" charset="0"/>
              </a:rPr>
              <a:t>7. Marketing and Promotion:</a:t>
            </a:r>
          </a:p>
          <a:p>
            <a:pPr marL="0" indent="0">
              <a:buNone/>
            </a:pPr>
            <a:r>
              <a:rPr lang="en-US" sz="2200" dirty="0">
                <a:latin typeface="Arial Nova" panose="020B0504020202020204" pitchFamily="34" charset="0"/>
              </a:rPr>
              <a:t>Develop a marketing and promotion plan to attract tourists to the destination. This should include branding, advertising, digital marketing, and public relations efforts to raise awareness and generate demand.</a:t>
            </a:r>
          </a:p>
          <a:p>
            <a:pPr marL="0" indent="0">
              <a:buNone/>
            </a:pPr>
            <a:endParaRPr lang="en-US" sz="2200" dirty="0">
              <a:latin typeface="Arial Nova" panose="020B0504020202020204" pitchFamily="34" charset="0"/>
            </a:endParaRPr>
          </a:p>
          <a:p>
            <a:pPr marL="0" indent="0">
              <a:buNone/>
            </a:pPr>
            <a:r>
              <a:rPr lang="en-US" sz="2200" dirty="0">
                <a:latin typeface="Arial Nova" panose="020B0504020202020204" pitchFamily="34" charset="0"/>
              </a:rPr>
              <a:t>8. Monitoring and Evaluation:</a:t>
            </a:r>
          </a:p>
          <a:p>
            <a:pPr marL="0" indent="0">
              <a:buNone/>
            </a:pPr>
            <a:r>
              <a:rPr lang="en-US" sz="2200" dirty="0">
                <a:latin typeface="Arial Nova" panose="020B0504020202020204" pitchFamily="34" charset="0"/>
              </a:rPr>
              <a:t>Continuously monitor the performance of the destination and assess whether it is meeting its objectives. Adjust the strategy as needed and make improvements based on feedback and data analysis. Regular evaluation helps ensure the plan's effectiveness and adaptability.</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7</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852053" y="701110"/>
            <a:ext cx="9809259" cy="379543"/>
          </a:xfrm>
        </p:spPr>
        <p:txBody>
          <a:bodyPr/>
          <a:lstStyle/>
          <a:p>
            <a:r>
              <a:rPr lang="en-US" sz="3200" dirty="0">
                <a:latin typeface="Arial Nova" panose="020B0504020202020204" pitchFamily="34" charset="0"/>
              </a:rPr>
              <a:t>Strategy and Planning for Tourism Destinations</a:t>
            </a:r>
            <a:br>
              <a:rPr lang="en-US" sz="3200" dirty="0">
                <a:latin typeface="Arial Nova" panose="020B0504020202020204" pitchFamily="34" charset="0"/>
              </a:rPr>
            </a:br>
            <a:endParaRPr lang="en-US" sz="3200" dirty="0">
              <a:latin typeface="Arial Nova" panose="020B0504020202020204" pitchFamily="34" charset="0"/>
            </a:endParaRPr>
          </a:p>
        </p:txBody>
      </p:sp>
    </p:spTree>
    <p:extLst>
      <p:ext uri="{BB962C8B-B14F-4D97-AF65-F5344CB8AC3E}">
        <p14:creationId xmlns:p14="http://schemas.microsoft.com/office/powerpoint/2010/main" val="4101555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506670" y="1298499"/>
            <a:ext cx="11178659" cy="5332102"/>
          </a:xfrm>
        </p:spPr>
        <p:txBody>
          <a:bodyPr>
            <a:normAutofit lnSpcReduction="10000"/>
          </a:bodyPr>
          <a:lstStyle/>
          <a:p>
            <a:pPr marL="0" indent="0">
              <a:buNone/>
            </a:pPr>
            <a:r>
              <a:rPr lang="en-US" sz="2600" dirty="0">
                <a:latin typeface="Arial Nova" panose="020B0504020202020204" pitchFamily="34" charset="0"/>
              </a:rPr>
              <a:t>Infusing sustainability values into tourism strategy and planning is essential for promoting responsible and eco-friendly tourism. Here are three ways to achieve this:</a:t>
            </a:r>
          </a:p>
          <a:p>
            <a:pPr marL="0" indent="0">
              <a:buNone/>
            </a:pPr>
            <a:endParaRPr lang="en-US" sz="2600" dirty="0">
              <a:latin typeface="Arial Nova" panose="020B0504020202020204" pitchFamily="34" charset="0"/>
            </a:endParaRPr>
          </a:p>
          <a:p>
            <a:pPr marL="0" indent="0">
              <a:buNone/>
            </a:pPr>
            <a:r>
              <a:rPr lang="en-US" sz="2600" dirty="0">
                <a:latin typeface="Arial Nova" panose="020B0504020202020204" pitchFamily="34" charset="0"/>
              </a:rPr>
              <a:t>1. Community Engagement and Empowerment:</a:t>
            </a:r>
          </a:p>
          <a:p>
            <a:pPr marL="0" indent="0">
              <a:buNone/>
            </a:pPr>
            <a:endParaRPr lang="en-US" sz="2600" dirty="0">
              <a:latin typeface="Arial Nova" panose="020B0504020202020204" pitchFamily="34" charset="0"/>
            </a:endParaRPr>
          </a:p>
          <a:p>
            <a:pPr marL="0" indent="0">
              <a:buNone/>
            </a:pPr>
            <a:r>
              <a:rPr lang="en-US" sz="2600" dirty="0">
                <a:latin typeface="Arial Nova" panose="020B0504020202020204" pitchFamily="34" charset="0"/>
              </a:rPr>
              <a:t>Involve local communities in the decision-making process when developing tourism strategies. Engage in open dialogues and listen to their concerns and ideas.</a:t>
            </a:r>
          </a:p>
          <a:p>
            <a:pPr marL="0" indent="0">
              <a:buNone/>
            </a:pPr>
            <a:r>
              <a:rPr lang="en-US" sz="2600" dirty="0">
                <a:latin typeface="Arial Nova" panose="020B0504020202020204" pitchFamily="34" charset="0"/>
              </a:rPr>
              <a:t>Develop partnerships with local communities, helping them take an active role in tourism development. Encourage community-based tourism initiatives.</a:t>
            </a:r>
          </a:p>
          <a:p>
            <a:pPr marL="0" indent="0">
              <a:buNone/>
            </a:pPr>
            <a:r>
              <a:rPr lang="en-US" sz="2600" dirty="0">
                <a:latin typeface="Arial Nova" panose="020B0504020202020204" pitchFamily="34" charset="0"/>
              </a:rPr>
              <a:t>Ensure that tourism benefits are distributed equitably among the local population, providing economic opportunities, jobs, and education.</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8</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727364" y="977826"/>
            <a:ext cx="10245435" cy="633481"/>
          </a:xfrm>
        </p:spPr>
        <p:txBody>
          <a:bodyPr/>
          <a:lstStyle/>
          <a:p>
            <a:r>
              <a:rPr lang="en-US" sz="2800" dirty="0">
                <a:latin typeface="Arial Nova" panose="020B0504020202020204" pitchFamily="34" charset="0"/>
              </a:rPr>
              <a:t>Infusing Sustainability Values in the Strategy</a:t>
            </a:r>
            <a:br>
              <a:rPr lang="en-US" sz="2800" dirty="0">
                <a:latin typeface="Arial Nova" panose="020B0504020202020204" pitchFamily="34" charset="0"/>
              </a:rPr>
            </a:br>
            <a:br>
              <a:rPr lang="en-US" sz="2800" dirty="0">
                <a:latin typeface="Arial Nova" panose="020B0504020202020204" pitchFamily="34" charset="0"/>
              </a:rPr>
            </a:br>
            <a:endParaRPr lang="en-US" sz="2800" dirty="0">
              <a:latin typeface="Arial Nova" panose="020B0504020202020204" pitchFamily="34" charset="0"/>
            </a:endParaRPr>
          </a:p>
        </p:txBody>
      </p:sp>
    </p:spTree>
    <p:extLst>
      <p:ext uri="{BB962C8B-B14F-4D97-AF65-F5344CB8AC3E}">
        <p14:creationId xmlns:p14="http://schemas.microsoft.com/office/powerpoint/2010/main" val="2124781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506670" y="1298499"/>
            <a:ext cx="11178659" cy="5332102"/>
          </a:xfrm>
        </p:spPr>
        <p:txBody>
          <a:bodyPr>
            <a:normAutofit/>
          </a:bodyPr>
          <a:lstStyle/>
          <a:p>
            <a:pPr marL="0" indent="0">
              <a:buNone/>
            </a:pPr>
            <a:r>
              <a:rPr lang="en-US" sz="2600" dirty="0">
                <a:latin typeface="Arial Nova" panose="020B0504020202020204" pitchFamily="34" charset="0"/>
              </a:rPr>
              <a:t>2. Environmental Conservation:</a:t>
            </a:r>
          </a:p>
          <a:p>
            <a:pPr marL="0" indent="0">
              <a:buNone/>
            </a:pPr>
            <a:endParaRPr lang="en-US" sz="2600" dirty="0">
              <a:latin typeface="Arial Nova" panose="020B0504020202020204" pitchFamily="34" charset="0"/>
            </a:endParaRPr>
          </a:p>
          <a:p>
            <a:pPr marL="0" indent="0">
              <a:buNone/>
            </a:pPr>
            <a:r>
              <a:rPr lang="en-US" sz="2600" dirty="0">
                <a:latin typeface="Arial Nova" panose="020B0504020202020204" pitchFamily="34" charset="0"/>
              </a:rPr>
              <a:t>Conduct thorough environmental assessments and adopt sustainable development practices. Avoid overdevelopment, and protect natural resources such as water, forests, and wildlife.</a:t>
            </a:r>
          </a:p>
          <a:p>
            <a:pPr marL="0" indent="0">
              <a:buNone/>
            </a:pPr>
            <a:r>
              <a:rPr lang="en-US" sz="2600" dirty="0">
                <a:latin typeface="Arial Nova" panose="020B0504020202020204" pitchFamily="34" charset="0"/>
              </a:rPr>
              <a:t>Implement eco-friendly infrastructure and practices, such as renewable energy sources, waste reduction and recycling programs, and low-impact transportation options.</a:t>
            </a:r>
          </a:p>
          <a:p>
            <a:pPr marL="0" indent="0">
              <a:buNone/>
            </a:pPr>
            <a:r>
              <a:rPr lang="en-US" sz="2600" dirty="0">
                <a:latin typeface="Arial Nova" panose="020B0504020202020204" pitchFamily="34" charset="0"/>
              </a:rPr>
              <a:t>Educate tourists about the importance of respecting and preserving the environment. Enforce responsible behavior and promote eco-conscious activities, such as wildlife watching and eco-trekking.</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9</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727364" y="977826"/>
            <a:ext cx="10245435" cy="633481"/>
          </a:xfrm>
        </p:spPr>
        <p:txBody>
          <a:bodyPr/>
          <a:lstStyle/>
          <a:p>
            <a:r>
              <a:rPr lang="en-US" sz="2800" dirty="0">
                <a:latin typeface="Arial Nova" panose="020B0504020202020204" pitchFamily="34" charset="0"/>
              </a:rPr>
              <a:t>Infusing Sustainability Values in the Strategy</a:t>
            </a:r>
            <a:br>
              <a:rPr lang="en-US" sz="2800" dirty="0">
                <a:latin typeface="Arial Nova" panose="020B0504020202020204" pitchFamily="34" charset="0"/>
              </a:rPr>
            </a:br>
            <a:br>
              <a:rPr lang="en-US" sz="2800" dirty="0">
                <a:latin typeface="Arial Nova" panose="020B0504020202020204" pitchFamily="34" charset="0"/>
              </a:rPr>
            </a:br>
            <a:endParaRPr lang="en-US" sz="2800" dirty="0">
              <a:latin typeface="Arial Nova" panose="020B0504020202020204" pitchFamily="34" charset="0"/>
            </a:endParaRPr>
          </a:p>
        </p:txBody>
      </p:sp>
    </p:spTree>
    <p:extLst>
      <p:ext uri="{BB962C8B-B14F-4D97-AF65-F5344CB8AC3E}">
        <p14:creationId xmlns:p14="http://schemas.microsoft.com/office/powerpoint/2010/main" val="496413925"/>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005C9F"/>
      </a:dk2>
      <a:lt2>
        <a:srgbClr val="EDEDEF"/>
      </a:lt2>
      <a:accent1>
        <a:srgbClr val="008AD1"/>
      </a:accent1>
      <a:accent2>
        <a:srgbClr val="01B6ED"/>
      </a:accent2>
      <a:accent3>
        <a:srgbClr val="72C8DB"/>
      </a:accent3>
      <a:accent4>
        <a:srgbClr val="EA5A0D"/>
      </a:accent4>
      <a:accent5>
        <a:srgbClr val="FFDC0E"/>
      </a:accent5>
      <a:accent6>
        <a:srgbClr val="0A983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alpha val="72000"/>
          </a:schemeClr>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13253</TotalTime>
  <Words>1618</Words>
  <Application>Microsoft Macintosh PowerPoint</Application>
  <PresentationFormat>Widescreen</PresentationFormat>
  <Paragraphs>144</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Arial Nova</vt:lpstr>
      <vt:lpstr>Calibri</vt:lpstr>
      <vt:lpstr>Office Theme</vt:lpstr>
      <vt:lpstr>Sustainable &amp; Smart Tourism</vt:lpstr>
      <vt:lpstr>Smart Tourism &amp; Sustainability</vt:lpstr>
      <vt:lpstr>Sustainable Tourism Strategy and Planning based on Smart and Digital resources</vt:lpstr>
      <vt:lpstr>PowerPoint Presentation</vt:lpstr>
      <vt:lpstr>Strategy and Planning for Tourism Destinations </vt:lpstr>
      <vt:lpstr>Strategy and Planning for Tourism Destinations </vt:lpstr>
      <vt:lpstr>Strategy and Planning for Tourism Destinations </vt:lpstr>
      <vt:lpstr>Infusing Sustainability Values in the Strategy  </vt:lpstr>
      <vt:lpstr>Infusing Sustainability Values in the Strategy  </vt:lpstr>
      <vt:lpstr>Infusing Sustainability Values in the Strategy  </vt:lpstr>
      <vt:lpstr>Infusing Sustainability Values in the Strategy  </vt:lpstr>
      <vt:lpstr>Use of Big Data and Digital resources   </vt:lpstr>
      <vt:lpstr>Use of Big Data and Digital resources   </vt:lpstr>
      <vt:lpstr>Use of Big Data and Digital resources   </vt:lpstr>
      <vt:lpstr>Use of Big Data and Digital resources   </vt:lpstr>
      <vt:lpstr>From Smart Strategy to Sustainable Tourism:  Best Cases </vt:lpstr>
      <vt:lpstr>From Smart Strategy to Sustainable Tourism:  Best Cases </vt:lpstr>
      <vt:lpstr>From Smart Strategy to Sustainable Tourism:  Best Cases </vt:lpstr>
      <vt:lpstr>Discussion about Strategy for Sustainable Tourism</vt:lpstr>
      <vt:lpstr>Q &amp; A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Michalis Toanoglou</cp:lastModifiedBy>
  <cp:revision>537</cp:revision>
  <cp:lastPrinted>2023-09-24T09:21:02Z</cp:lastPrinted>
  <dcterms:created xsi:type="dcterms:W3CDTF">2023-02-25T10:22:15Z</dcterms:created>
  <dcterms:modified xsi:type="dcterms:W3CDTF">2023-11-01T17:50:19Z</dcterms:modified>
</cp:coreProperties>
</file>