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712" r:id="rId3"/>
    <p:sldId id="268" r:id="rId4"/>
    <p:sldId id="628" r:id="rId5"/>
    <p:sldId id="656" r:id="rId6"/>
    <p:sldId id="729" r:id="rId7"/>
    <p:sldId id="738" r:id="rId8"/>
    <p:sldId id="739" r:id="rId9"/>
    <p:sldId id="740" r:id="rId10"/>
    <p:sldId id="741" r:id="rId11"/>
    <p:sldId id="713" r:id="rId12"/>
    <p:sldId id="742" r:id="rId13"/>
    <p:sldId id="715" r:id="rId14"/>
    <p:sldId id="743" r:id="rId15"/>
    <p:sldId id="734" r:id="rId16"/>
    <p:sldId id="717" r:id="rId17"/>
    <p:sldId id="744" r:id="rId18"/>
    <p:sldId id="672" r:id="rId19"/>
    <p:sldId id="6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60" autoAdjust="0"/>
    <p:restoredTop sz="85206" autoAdjust="0"/>
  </p:normalViewPr>
  <p:slideViewPr>
    <p:cSldViewPr snapToGrid="0" snapToObjects="1">
      <p:cViewPr varScale="1">
        <p:scale>
          <a:sx n="49" d="100"/>
          <a:sy n="49" d="100"/>
        </p:scale>
        <p:origin x="184" y="136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11/3/23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3 November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3 November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3 November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3 November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3 November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3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3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3 November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3 November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3 November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3 November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3 November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88642" y="1563107"/>
            <a:ext cx="11699566" cy="2788959"/>
          </a:xfrm>
        </p:spPr>
        <p:txBody>
          <a:bodyPr>
            <a:normAutofit/>
          </a:bodyPr>
          <a:lstStyle/>
          <a:p>
            <a:pPr marL="0" indent="0">
              <a:buNone/>
            </a:pPr>
            <a:r>
              <a:rPr lang="en-US" sz="2400" b="1" dirty="0">
                <a:latin typeface="Arial Nova" panose="020B0504020202020204" pitchFamily="34" charset="0"/>
              </a:rPr>
              <a:t>Disasters – both man-made and natural – are an ever-present threat</a:t>
            </a:r>
          </a:p>
          <a:p>
            <a:pPr marL="0" indent="0">
              <a:buNone/>
            </a:pPr>
            <a:r>
              <a:rPr lang="en-US" sz="2400" dirty="0">
                <a:latin typeface="Arial Nova" panose="020B0504020202020204" pitchFamily="34" charset="0"/>
              </a:rPr>
              <a:t>As any tourism business knows – especially those with operations in major cities – security risks such as terrorist attacks or political unrest are a grim reality, alongside threats from natural disasters such as pandemics, tsunamis, earthquakes, floods, volcanoes, avalanches, mega fires and so on.</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Current and Future Challenges in Tourism</a:t>
            </a:r>
          </a:p>
        </p:txBody>
      </p:sp>
      <p:pic>
        <p:nvPicPr>
          <p:cNvPr id="5" name="Picture 4">
            <a:extLst>
              <a:ext uri="{FF2B5EF4-FFF2-40B4-BE49-F238E27FC236}">
                <a16:creationId xmlns:a16="http://schemas.microsoft.com/office/drawing/2014/main" id="{151059F2-049E-2A30-D306-D380324DA164}"/>
              </a:ext>
            </a:extLst>
          </p:cNvPr>
          <p:cNvPicPr>
            <a:picLocks noChangeAspect="1"/>
          </p:cNvPicPr>
          <p:nvPr/>
        </p:nvPicPr>
        <p:blipFill>
          <a:blip r:embed="rId2"/>
          <a:srcRect/>
          <a:stretch/>
        </p:blipFill>
        <p:spPr>
          <a:xfrm>
            <a:off x="5702021" y="3429000"/>
            <a:ext cx="4818907" cy="3209467"/>
          </a:xfrm>
          <a:prstGeom prst="rect">
            <a:avLst/>
          </a:prstGeom>
        </p:spPr>
      </p:pic>
    </p:spTree>
    <p:extLst>
      <p:ext uri="{BB962C8B-B14F-4D97-AF65-F5344CB8AC3E}">
        <p14:creationId xmlns:p14="http://schemas.microsoft.com/office/powerpoint/2010/main" val="106313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2218407"/>
          </a:xfrm>
        </p:spPr>
        <p:txBody>
          <a:bodyPr>
            <a:normAutofit/>
          </a:bodyPr>
          <a:lstStyle/>
          <a:p>
            <a:pPr marL="0" indent="0">
              <a:buNone/>
            </a:pPr>
            <a:r>
              <a:rPr lang="en-US" sz="2400" dirty="0">
                <a:latin typeface="Arial Nova" panose="020B0504020202020204" pitchFamily="34" charset="0"/>
              </a:rPr>
              <a:t>In today's rapidly evolving business landscape, companies increasingly recognize the importance of Environmental, Social, and Governance (ESG) factors in their operations. Ethical considerations and the potential for financial benefits and risk mitigation drive the proactive adoption of a corporate ESG agenda.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Proactivity in Governance and Businesses</a:t>
            </a:r>
            <a:br>
              <a:rPr lang="en-US" dirty="0">
                <a:latin typeface="Arial Nova" panose="020B0504020202020204" pitchFamily="34" charset="0"/>
              </a:rPr>
            </a:br>
            <a:endParaRPr lang="en-US" dirty="0">
              <a:latin typeface="Arial Nova" panose="020B0504020202020204" pitchFamily="34" charset="0"/>
            </a:endParaRPr>
          </a:p>
        </p:txBody>
      </p:sp>
      <p:pic>
        <p:nvPicPr>
          <p:cNvPr id="5" name="Picture 4">
            <a:extLst>
              <a:ext uri="{FF2B5EF4-FFF2-40B4-BE49-F238E27FC236}">
                <a16:creationId xmlns:a16="http://schemas.microsoft.com/office/drawing/2014/main" id="{1C53DAF0-6551-2F91-59CF-6A04E883E8B0}"/>
              </a:ext>
            </a:extLst>
          </p:cNvPr>
          <p:cNvPicPr>
            <a:picLocks noChangeAspect="1"/>
          </p:cNvPicPr>
          <p:nvPr/>
        </p:nvPicPr>
        <p:blipFill>
          <a:blip r:embed="rId2"/>
          <a:srcRect/>
          <a:stretch/>
        </p:blipFill>
        <p:spPr>
          <a:xfrm>
            <a:off x="5140195" y="3429001"/>
            <a:ext cx="4961897" cy="3114968"/>
          </a:xfrm>
          <a:prstGeom prst="rect">
            <a:avLst/>
          </a:prstGeom>
        </p:spPr>
      </p:pic>
    </p:spTree>
    <p:extLst>
      <p:ext uri="{BB962C8B-B14F-4D97-AF65-F5344CB8AC3E}">
        <p14:creationId xmlns:p14="http://schemas.microsoft.com/office/powerpoint/2010/main" val="330313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2218407"/>
          </a:xfrm>
        </p:spPr>
        <p:txBody>
          <a:bodyPr>
            <a:normAutofit/>
          </a:bodyPr>
          <a:lstStyle/>
          <a:p>
            <a:pPr marL="0" indent="0">
              <a:buNone/>
            </a:pPr>
            <a:r>
              <a:rPr lang="en-US" sz="2400" dirty="0">
                <a:latin typeface="Arial Nova" panose="020B0504020202020204" pitchFamily="34" charset="0"/>
              </a:rPr>
              <a:t>Proactive public services should be the norm. Importantly, proactive provision requires a joined-up approach, breaking apart siloes between organizations and departments as they pool together data. This means reimagining the function and design of state institutions not building digital channels for analogue services.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Proactivity in Governance and Businesses</a:t>
            </a:r>
            <a:br>
              <a:rPr lang="en-US" dirty="0">
                <a:latin typeface="Arial Nova" panose="020B0504020202020204" pitchFamily="34" charset="0"/>
              </a:rPr>
            </a:br>
            <a:endParaRPr lang="en-US" dirty="0">
              <a:latin typeface="Arial Nova" panose="020B0504020202020204" pitchFamily="34" charset="0"/>
            </a:endParaRPr>
          </a:p>
        </p:txBody>
      </p:sp>
      <p:pic>
        <p:nvPicPr>
          <p:cNvPr id="5" name="Picture 4">
            <a:extLst>
              <a:ext uri="{FF2B5EF4-FFF2-40B4-BE49-F238E27FC236}">
                <a16:creationId xmlns:a16="http://schemas.microsoft.com/office/drawing/2014/main" id="{1C53DAF0-6551-2F91-59CF-6A04E883E8B0}"/>
              </a:ext>
            </a:extLst>
          </p:cNvPr>
          <p:cNvPicPr>
            <a:picLocks noChangeAspect="1"/>
          </p:cNvPicPr>
          <p:nvPr/>
        </p:nvPicPr>
        <p:blipFill>
          <a:blip r:embed="rId2"/>
          <a:srcRect/>
          <a:stretch/>
        </p:blipFill>
        <p:spPr>
          <a:xfrm>
            <a:off x="5140195" y="3429001"/>
            <a:ext cx="4961897" cy="3114968"/>
          </a:xfrm>
          <a:prstGeom prst="rect">
            <a:avLst/>
          </a:prstGeom>
        </p:spPr>
      </p:pic>
    </p:spTree>
    <p:extLst>
      <p:ext uri="{BB962C8B-B14F-4D97-AF65-F5344CB8AC3E}">
        <p14:creationId xmlns:p14="http://schemas.microsoft.com/office/powerpoint/2010/main" val="120811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512800"/>
            <a:ext cx="11279670" cy="4405191"/>
          </a:xfrm>
        </p:spPr>
        <p:txBody>
          <a:bodyPr>
            <a:normAutofit/>
          </a:bodyPr>
          <a:lstStyle/>
          <a:p>
            <a:pPr marL="0" indent="0">
              <a:buNone/>
            </a:pPr>
            <a:r>
              <a:rPr lang="en-US" sz="2400" dirty="0">
                <a:latin typeface="Arial Nova" panose="020B0504020202020204" pitchFamily="34" charset="0"/>
              </a:rPr>
              <a:t>Tourism risk management process is concerned with identifying</a:t>
            </a:r>
          </a:p>
          <a:p>
            <a:pPr marL="0" indent="0">
              <a:buNone/>
            </a:pPr>
            <a:r>
              <a:rPr lang="en-US" sz="2400" dirty="0">
                <a:latin typeface="Arial Nova" panose="020B0504020202020204" pitchFamily="34" charset="0"/>
              </a:rPr>
              <a:t>and </a:t>
            </a:r>
            <a:r>
              <a:rPr lang="en-US" sz="2400" dirty="0" err="1">
                <a:latin typeface="Arial Nova" panose="020B0504020202020204" pitchFamily="34" charset="0"/>
              </a:rPr>
              <a:t>analysing</a:t>
            </a:r>
            <a:r>
              <a:rPr lang="en-US" sz="2400" dirty="0">
                <a:latin typeface="Arial Nova" panose="020B0504020202020204" pitchFamily="34" charset="0"/>
              </a:rPr>
              <a:t> the risks (‘the chance of something happening that will have an impact upon objectives’) to a destination or </a:t>
            </a:r>
            <a:r>
              <a:rPr lang="en-US" sz="2400" dirty="0" err="1">
                <a:latin typeface="Arial Nova" panose="020B0504020202020204" pitchFamily="34" charset="0"/>
              </a:rPr>
              <a:t>organisation</a:t>
            </a:r>
            <a:r>
              <a:rPr lang="en-US" sz="2400" dirty="0">
                <a:latin typeface="Arial Nova" panose="020B0504020202020204" pitchFamily="34" charset="0"/>
              </a:rPr>
              <a:t> and deciding what can and should be done about them. They are logical and systematic problem-solving and decision making processes.</a:t>
            </a:r>
          </a:p>
          <a:p>
            <a:pPr marL="0" indent="0">
              <a:buNone/>
            </a:pPr>
            <a:r>
              <a:rPr lang="en-US" sz="2400" dirty="0">
                <a:latin typeface="Arial Nova" panose="020B0504020202020204" pitchFamily="34" charset="0"/>
              </a:rPr>
              <a:t>The tourism industry should be involved in both crisis management (the</a:t>
            </a:r>
          </a:p>
          <a:p>
            <a:pPr marL="0" indent="0">
              <a:buNone/>
            </a:pPr>
            <a:r>
              <a:rPr lang="en-US" sz="2400" dirty="0" err="1">
                <a:latin typeface="Arial Nova" panose="020B0504020202020204" pitchFamily="34" charset="0"/>
              </a:rPr>
              <a:t>organisational</a:t>
            </a:r>
            <a:r>
              <a:rPr lang="en-US" sz="2400" dirty="0">
                <a:latin typeface="Arial Nova" panose="020B0504020202020204" pitchFamily="34" charset="0"/>
              </a:rPr>
              <a:t> process) and disaster management (the multi-agency, community-based process).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Risk Assessment and Change Dynamics</a:t>
            </a:r>
            <a:br>
              <a:rPr lang="en-US" dirty="0">
                <a:latin typeface="Arial Nova" panose="020B0504020202020204" pitchFamily="34" charset="0"/>
              </a:rPr>
            </a:br>
            <a:endParaRPr lang="en-US" dirty="0">
              <a:latin typeface="Arial Nova" panose="020B0504020202020204" pitchFamily="34" charset="0"/>
            </a:endParaRPr>
          </a:p>
        </p:txBody>
      </p:sp>
    </p:spTree>
    <p:extLst>
      <p:ext uri="{BB962C8B-B14F-4D97-AF65-F5344CB8AC3E}">
        <p14:creationId xmlns:p14="http://schemas.microsoft.com/office/powerpoint/2010/main" val="210386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031053" y="1558995"/>
            <a:ext cx="3932833" cy="4405191"/>
          </a:xfrm>
        </p:spPr>
        <p:txBody>
          <a:bodyPr>
            <a:normAutofit/>
          </a:bodyPr>
          <a:lstStyle/>
          <a:p>
            <a:pPr marL="0" indent="0">
              <a:buNone/>
            </a:pPr>
            <a:r>
              <a:rPr lang="en-US" sz="2400" dirty="0">
                <a:latin typeface="Arial Nova" panose="020B0504020202020204" pitchFamily="34" charset="0"/>
              </a:rPr>
              <a:t>Tourism risk management process steps.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 Establish the Context</a:t>
            </a:r>
          </a:p>
          <a:p>
            <a:pPr marL="0" indent="0">
              <a:buNone/>
            </a:pPr>
            <a:r>
              <a:rPr lang="en-US" sz="2400" dirty="0">
                <a:latin typeface="Arial Nova" panose="020B0504020202020204" pitchFamily="34" charset="0"/>
              </a:rPr>
              <a:t>- Identify Risks</a:t>
            </a:r>
          </a:p>
          <a:p>
            <a:pPr marL="0" indent="0">
              <a:buNone/>
            </a:pPr>
            <a:r>
              <a:rPr lang="en-US" sz="2400" dirty="0">
                <a:latin typeface="Arial Nova" panose="020B0504020202020204" pitchFamily="34" charset="0"/>
              </a:rPr>
              <a:t>- </a:t>
            </a:r>
            <a:r>
              <a:rPr lang="en-US" sz="2400" dirty="0" err="1">
                <a:latin typeface="Arial Nova" panose="020B0504020202020204" pitchFamily="34" charset="0"/>
              </a:rPr>
              <a:t>Analyse</a:t>
            </a:r>
            <a:r>
              <a:rPr lang="en-US" sz="2400" dirty="0">
                <a:latin typeface="Arial Nova" panose="020B0504020202020204" pitchFamily="34" charset="0"/>
              </a:rPr>
              <a:t> Risks</a:t>
            </a:r>
          </a:p>
          <a:p>
            <a:pPr marL="0" indent="0">
              <a:buNone/>
            </a:pPr>
            <a:r>
              <a:rPr lang="en-US" sz="2400" dirty="0">
                <a:latin typeface="Arial Nova" panose="020B0504020202020204" pitchFamily="34" charset="0"/>
              </a:rPr>
              <a:t>- Evaluate Risks</a:t>
            </a:r>
          </a:p>
          <a:p>
            <a:pPr marL="0" indent="0">
              <a:buNone/>
            </a:pPr>
            <a:r>
              <a:rPr lang="en-US" sz="2400" dirty="0">
                <a:latin typeface="Arial Nova" panose="020B0504020202020204" pitchFamily="34" charset="0"/>
              </a:rPr>
              <a:t>- Treat Risks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Risk Assessment and Change Dynamics</a:t>
            </a:r>
            <a:br>
              <a:rPr lang="en-US" dirty="0">
                <a:latin typeface="Arial Nova" panose="020B0504020202020204" pitchFamily="34" charset="0"/>
              </a:rPr>
            </a:br>
            <a:endParaRPr lang="en-US" dirty="0">
              <a:latin typeface="Arial Nova" panose="020B0504020202020204" pitchFamily="34" charset="0"/>
            </a:endParaRPr>
          </a:p>
        </p:txBody>
      </p:sp>
      <p:pic>
        <p:nvPicPr>
          <p:cNvPr id="5" name="Picture 4" descr="A diagram of a flowchart&#10;&#10;Description automatically generated">
            <a:extLst>
              <a:ext uri="{FF2B5EF4-FFF2-40B4-BE49-F238E27FC236}">
                <a16:creationId xmlns:a16="http://schemas.microsoft.com/office/drawing/2014/main" id="{09CA26FC-0E13-8ED5-535C-2B9D4093F306}"/>
              </a:ext>
            </a:extLst>
          </p:cNvPr>
          <p:cNvPicPr>
            <a:picLocks noChangeAspect="1"/>
          </p:cNvPicPr>
          <p:nvPr/>
        </p:nvPicPr>
        <p:blipFill>
          <a:blip r:embed="rId2"/>
          <a:stretch>
            <a:fillRect/>
          </a:stretch>
        </p:blipFill>
        <p:spPr>
          <a:xfrm>
            <a:off x="5930715" y="1711010"/>
            <a:ext cx="4419600" cy="4546600"/>
          </a:xfrm>
          <a:prstGeom prst="rect">
            <a:avLst/>
          </a:prstGeom>
        </p:spPr>
      </p:pic>
    </p:spTree>
    <p:extLst>
      <p:ext uri="{BB962C8B-B14F-4D97-AF65-F5344CB8AC3E}">
        <p14:creationId xmlns:p14="http://schemas.microsoft.com/office/powerpoint/2010/main" val="143557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4405191"/>
          </a:xfrm>
        </p:spPr>
        <p:txBody>
          <a:bodyPr>
            <a:normAutofit/>
          </a:bodyPr>
          <a:lstStyle/>
          <a:p>
            <a:pPr marL="0" indent="0">
              <a:buNone/>
            </a:pPr>
            <a:r>
              <a:rPr lang="en-US" sz="2400" dirty="0">
                <a:latin typeface="Arial Nova" panose="020B0504020202020204" pitchFamily="34" charset="0"/>
              </a:rPr>
              <a:t>Tourism needs to adopt to become resilient. This needs CHANGEs in various levels and in different extend. The CHANGE is always including minor or bigger risks. It can create turbulences and therefore Risk Management is also contributing to CHANGE MANAGEMENT</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Risk Assessment and Change Dynamics</a:t>
            </a:r>
            <a:br>
              <a:rPr lang="en-US" dirty="0">
                <a:latin typeface="Arial Nova" panose="020B0504020202020204" pitchFamily="34" charset="0"/>
              </a:rPr>
            </a:br>
            <a:endParaRPr lang="en-US" dirty="0">
              <a:latin typeface="Arial Nova" panose="020B0504020202020204" pitchFamily="34" charset="0"/>
            </a:endParaRPr>
          </a:p>
        </p:txBody>
      </p:sp>
      <p:pic>
        <p:nvPicPr>
          <p:cNvPr id="5" name="Picture 4" descr="A hand holding a ruler and a red text&#10;&#10;Description automatically generated">
            <a:extLst>
              <a:ext uri="{FF2B5EF4-FFF2-40B4-BE49-F238E27FC236}">
                <a16:creationId xmlns:a16="http://schemas.microsoft.com/office/drawing/2014/main" id="{BA8BC25B-72B4-239A-511B-F05441688801}"/>
              </a:ext>
            </a:extLst>
          </p:cNvPr>
          <p:cNvPicPr>
            <a:picLocks noChangeAspect="1"/>
          </p:cNvPicPr>
          <p:nvPr/>
        </p:nvPicPr>
        <p:blipFill>
          <a:blip r:embed="rId2"/>
          <a:stretch>
            <a:fillRect/>
          </a:stretch>
        </p:blipFill>
        <p:spPr>
          <a:xfrm>
            <a:off x="3397250" y="3429000"/>
            <a:ext cx="5397500" cy="2222500"/>
          </a:xfrm>
          <a:prstGeom prst="rect">
            <a:avLst/>
          </a:prstGeom>
        </p:spPr>
      </p:pic>
    </p:spTree>
    <p:extLst>
      <p:ext uri="{BB962C8B-B14F-4D97-AF65-F5344CB8AC3E}">
        <p14:creationId xmlns:p14="http://schemas.microsoft.com/office/powerpoint/2010/main" val="1758204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29493"/>
            <a:ext cx="11860307" cy="2447652"/>
          </a:xfrm>
        </p:spPr>
        <p:txBody>
          <a:bodyPr>
            <a:normAutofit/>
          </a:bodyPr>
          <a:lstStyle/>
          <a:p>
            <a:pPr marL="0" indent="0">
              <a:buNone/>
            </a:pPr>
            <a:r>
              <a:rPr lang="en-US" sz="2200" dirty="0">
                <a:latin typeface="Arial Nova" panose="020B0504020202020204" pitchFamily="34" charset="0"/>
              </a:rPr>
              <a:t>Change management is a systematic approach to dealing with the transition or transformation of an organization's goals, processes or technologies. </a:t>
            </a:r>
          </a:p>
          <a:p>
            <a:pPr marL="0" indent="0">
              <a:buNone/>
            </a:pPr>
            <a:r>
              <a:rPr lang="en-US" sz="2200" dirty="0">
                <a:latin typeface="Arial Nova" panose="020B0504020202020204" pitchFamily="34" charset="0"/>
              </a:rPr>
              <a:t>The purpose of change management is to implement strategies for effecting change, controlling change and helping people to adapt to change.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Change Management</a:t>
            </a:r>
          </a:p>
        </p:txBody>
      </p:sp>
      <p:pic>
        <p:nvPicPr>
          <p:cNvPr id="5" name="Picture 4">
            <a:extLst>
              <a:ext uri="{FF2B5EF4-FFF2-40B4-BE49-F238E27FC236}">
                <a16:creationId xmlns:a16="http://schemas.microsoft.com/office/drawing/2014/main" id="{D2459407-7FF4-9F5F-1BA3-7FC52D82051A}"/>
              </a:ext>
            </a:extLst>
          </p:cNvPr>
          <p:cNvPicPr>
            <a:picLocks noChangeAspect="1"/>
          </p:cNvPicPr>
          <p:nvPr/>
        </p:nvPicPr>
        <p:blipFill>
          <a:blip r:embed="rId2"/>
          <a:srcRect/>
          <a:stretch/>
        </p:blipFill>
        <p:spPr>
          <a:xfrm>
            <a:off x="3891222" y="3377768"/>
            <a:ext cx="6210870" cy="3495833"/>
          </a:xfrm>
          <a:prstGeom prst="rect">
            <a:avLst/>
          </a:prstGeom>
        </p:spPr>
      </p:pic>
    </p:spTree>
    <p:extLst>
      <p:ext uri="{BB962C8B-B14F-4D97-AF65-F5344CB8AC3E}">
        <p14:creationId xmlns:p14="http://schemas.microsoft.com/office/powerpoint/2010/main" val="2034817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29492"/>
            <a:ext cx="11860307" cy="4543849"/>
          </a:xfrm>
        </p:spPr>
        <p:txBody>
          <a:bodyPr>
            <a:normAutofit/>
          </a:bodyPr>
          <a:lstStyle/>
          <a:p>
            <a:pPr marL="0" indent="0">
              <a:buNone/>
            </a:pPr>
            <a:r>
              <a:rPr lang="en-US" sz="2200" b="1" dirty="0">
                <a:latin typeface="Arial Nova" panose="020B0504020202020204" pitchFamily="34" charset="0"/>
              </a:rPr>
              <a:t>Transformation &amp; Change Leadership</a:t>
            </a:r>
          </a:p>
          <a:p>
            <a:pPr marL="0" indent="0">
              <a:buNone/>
            </a:pPr>
            <a:r>
              <a:rPr lang="en-US" sz="2200" dirty="0">
                <a:latin typeface="Arial Nova" panose="020B0504020202020204" pitchFamily="34" charset="0"/>
              </a:rPr>
              <a:t>Transformational leaders manage by establishing a relationship with employees and building a common “vision” for change. Change leaders, on the other hand, focus on the specific change occurring and how to effectively implement the Change</a:t>
            </a:r>
          </a:p>
          <a:p>
            <a:pPr marL="0" indent="0">
              <a:buNone/>
            </a:pPr>
            <a:endParaRPr lang="en-US" sz="2200" dirty="0">
              <a:latin typeface="Arial Nova" panose="020B0504020202020204" pitchFamily="34" charset="0"/>
            </a:endParaRPr>
          </a:p>
          <a:p>
            <a:pPr marL="0" indent="0">
              <a:buNone/>
            </a:pPr>
            <a:r>
              <a:rPr lang="en-US" sz="2200" b="1" dirty="0">
                <a:latin typeface="Arial Nova" panose="020B0504020202020204" pitchFamily="34" charset="0"/>
              </a:rPr>
              <a:t>CHANGE</a:t>
            </a:r>
            <a:r>
              <a:rPr lang="en-US" sz="2200" dirty="0">
                <a:latin typeface="Arial Nova" panose="020B0504020202020204" pitchFamily="34" charset="0"/>
              </a:rPr>
              <a:t> can be small and incremental, or it can be large and complex. But it is something that needs to be constantly monitored and maintained.</a:t>
            </a:r>
          </a:p>
          <a:p>
            <a:pPr marL="0" indent="0">
              <a:buNone/>
            </a:pPr>
            <a:endParaRPr lang="en-US" sz="2200" dirty="0">
              <a:latin typeface="Arial Nova" panose="020B0504020202020204" pitchFamily="34" charset="0"/>
            </a:endParaRPr>
          </a:p>
          <a:p>
            <a:pPr marL="0" indent="0">
              <a:buNone/>
            </a:pPr>
            <a:r>
              <a:rPr lang="en-US" sz="2200" b="1" dirty="0">
                <a:latin typeface="Arial Nova" panose="020B0504020202020204" pitchFamily="34" charset="0"/>
              </a:rPr>
              <a:t>TRANSFORMATION</a:t>
            </a:r>
            <a:r>
              <a:rPr lang="en-US" sz="2200" dirty="0">
                <a:latin typeface="Arial Nova" panose="020B0504020202020204" pitchFamily="34" charset="0"/>
              </a:rPr>
              <a:t> is almost always large and significant. Transformation is an internal fundamental evolution of your beliefs of why you perform certain actions. Transformation may not require any external influence to maintain, but it does require foundational shifts from within.</a:t>
            </a:r>
          </a:p>
          <a:p>
            <a:pPr marL="0" indent="0">
              <a:buNone/>
            </a:pPr>
            <a:endParaRPr lang="en-US" sz="2200" dirty="0">
              <a:latin typeface="Arial Nova" panose="020B0504020202020204" pitchFamily="34" charset="0"/>
            </a:endParaRPr>
          </a:p>
          <a:p>
            <a:pPr marL="0" indent="0">
              <a:buNone/>
            </a:pPr>
            <a:endParaRPr lang="en-US" sz="2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Change Management</a:t>
            </a:r>
          </a:p>
        </p:txBody>
      </p:sp>
    </p:spTree>
    <p:extLst>
      <p:ext uri="{BB962C8B-B14F-4D97-AF65-F5344CB8AC3E}">
        <p14:creationId xmlns:p14="http://schemas.microsoft.com/office/powerpoint/2010/main" val="189259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1800225" y="2841113"/>
            <a:ext cx="9723294" cy="785528"/>
          </a:xfrm>
        </p:spPr>
        <p:txBody>
          <a:bodyPr/>
          <a:lstStyle/>
          <a:p>
            <a:pPr algn="ctr"/>
            <a:r>
              <a:rPr lang="en-KR" dirty="0"/>
              <a:t>Discussion about Challenges in Mekong Region</a:t>
            </a:r>
          </a:p>
        </p:txBody>
      </p:sp>
    </p:spTree>
    <p:extLst>
      <p:ext uri="{BB962C8B-B14F-4D97-AF65-F5344CB8AC3E}">
        <p14:creationId xmlns:p14="http://schemas.microsoft.com/office/powerpoint/2010/main" val="62648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t="2716" b="2716"/>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a:xfrm>
            <a:off x="3310266" y="2541491"/>
            <a:ext cx="5677100" cy="976746"/>
          </a:xfrm>
        </p:spPr>
        <p:txBody>
          <a:bodyPr/>
          <a:lstStyle/>
          <a:p>
            <a:r>
              <a:rPr lang="en-US" sz="2600" dirty="0"/>
              <a:t>Developing Adaptive Capacities for Resilient Tourism Ecosystems.</a:t>
            </a:r>
            <a:br>
              <a:rPr lang="en-US" sz="2600" dirty="0"/>
            </a:br>
            <a:r>
              <a:rPr lang="en-US" sz="2600" dirty="0"/>
              <a:t> </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6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95768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a:xfrm>
            <a:off x="1524000" y="1404689"/>
            <a:ext cx="9144000" cy="976746"/>
          </a:xfrm>
        </p:spPr>
        <p:txBody>
          <a:bodyPr>
            <a:normAutofit/>
          </a:bodyPr>
          <a:lstStyle/>
          <a:p>
            <a:r>
              <a:rPr lang="en-US" sz="2800" dirty="0">
                <a:latin typeface="Arial Nova" panose="020B0504020202020204" pitchFamily="34" charset="0"/>
              </a:rPr>
              <a:t>Challenges in Various Scales - The need for CHANGE</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2 </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3 November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646583" y="1802606"/>
            <a:ext cx="7627553" cy="3252787"/>
          </a:xfrm>
        </p:spPr>
        <p:txBody>
          <a:bodyPr anchor="ctr"/>
          <a:lstStyle/>
          <a:p>
            <a:r>
              <a:rPr lang="en-US" dirty="0">
                <a:latin typeface="Arial Nova" panose="020B0504020202020204" pitchFamily="34" charset="0"/>
              </a:rPr>
              <a:t>Current and Future Challenges in Tourism</a:t>
            </a:r>
          </a:p>
          <a:p>
            <a:r>
              <a:rPr lang="en-US" dirty="0">
                <a:latin typeface="Arial Nova" panose="020B0504020202020204" pitchFamily="34" charset="0"/>
              </a:rPr>
              <a:t>Proactivity in Governance and Businesses</a:t>
            </a:r>
          </a:p>
          <a:p>
            <a:r>
              <a:rPr lang="en-US" dirty="0">
                <a:latin typeface="Arial Nova" panose="020B0504020202020204" pitchFamily="34" charset="0"/>
              </a:rPr>
              <a:t>Risk Assessment and Change Dynamics</a:t>
            </a:r>
          </a:p>
          <a:p>
            <a:r>
              <a:rPr lang="en-US" dirty="0">
                <a:latin typeface="Arial Nova" panose="020B0504020202020204" pitchFamily="34" charset="0"/>
              </a:rPr>
              <a:t>Change Management</a:t>
            </a:r>
          </a:p>
          <a:p>
            <a:pPr marL="0" indent="0">
              <a:buNone/>
            </a:pPr>
            <a:endParaRPr lang="en-US" dirty="0">
              <a:latin typeface="Arial Nova" panose="020B0504020202020204" pitchFamily="34" charset="0"/>
            </a:endParaRP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418321"/>
            <a:ext cx="5587462" cy="5029717"/>
          </a:xfrm>
        </p:spPr>
        <p:txBody>
          <a:bodyPr>
            <a:normAutofit/>
          </a:bodyPr>
          <a:lstStyle/>
          <a:p>
            <a:pPr marL="0" indent="0">
              <a:buNone/>
            </a:pPr>
            <a:r>
              <a:rPr lang="en-US" sz="2400" dirty="0">
                <a:latin typeface="Arial Nova" panose="020B0504020202020204" pitchFamily="34" charset="0"/>
              </a:rPr>
              <a:t>Covid-19 disrupted most industries, but especially travel and tourism. </a:t>
            </a:r>
          </a:p>
          <a:p>
            <a:pPr marL="0" indent="0">
              <a:buNone/>
            </a:pPr>
            <a:r>
              <a:rPr lang="en-US" sz="2400" dirty="0">
                <a:latin typeface="Arial Nova" panose="020B0504020202020204" pitchFamily="34" charset="0"/>
              </a:rPr>
              <a:t>The pandemic has changed consumer </a:t>
            </a:r>
            <a:r>
              <a:rPr lang="en-US" sz="2400" dirty="0" err="1">
                <a:latin typeface="Arial Nova" panose="020B0504020202020204" pitchFamily="34" charset="0"/>
              </a:rPr>
              <a:t>behaviour</a:t>
            </a:r>
            <a:r>
              <a:rPr lang="en-US" sz="2400" dirty="0">
                <a:latin typeface="Arial Nova" panose="020B0504020202020204" pitchFamily="34" charset="0"/>
              </a:rPr>
              <a:t> in ways which are still playing out. There is the possibility of new variants causing short-notice border restrictions in the future.</a:t>
            </a:r>
          </a:p>
          <a:p>
            <a:pPr marL="0" indent="0">
              <a:buNone/>
            </a:pPr>
            <a:r>
              <a:rPr lang="en-US" sz="2400" dirty="0">
                <a:latin typeface="Arial Nova" panose="020B0504020202020204" pitchFamily="34" charset="0"/>
              </a:rPr>
              <a:t> Aside from Covid, international travel remains hampered by confusion, concern and unpredictability. Here, we look at the main challenges facing travel and tourism in a fast-changing world.</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574249"/>
            <a:ext cx="7436223" cy="423267"/>
          </a:xfrm>
        </p:spPr>
        <p:txBody>
          <a:bodyPr/>
          <a:lstStyle/>
          <a:p>
            <a:r>
              <a:rPr lang="en-US" dirty="0">
                <a:latin typeface="Arial Nova" panose="020B0504020202020204" pitchFamily="34" charset="0"/>
              </a:rPr>
              <a:t>Current and Future Challenges in Tourism</a:t>
            </a:r>
          </a:p>
        </p:txBody>
      </p:sp>
      <p:pic>
        <p:nvPicPr>
          <p:cNvPr id="5" name="Picture 4">
            <a:extLst>
              <a:ext uri="{FF2B5EF4-FFF2-40B4-BE49-F238E27FC236}">
                <a16:creationId xmlns:a16="http://schemas.microsoft.com/office/drawing/2014/main" id="{151059F2-049E-2A30-D306-D380324DA164}"/>
              </a:ext>
            </a:extLst>
          </p:cNvPr>
          <p:cNvPicPr>
            <a:picLocks noChangeAspect="1"/>
          </p:cNvPicPr>
          <p:nvPr/>
        </p:nvPicPr>
        <p:blipFill>
          <a:blip r:embed="rId2"/>
          <a:srcRect/>
          <a:stretch/>
        </p:blipFill>
        <p:spPr>
          <a:xfrm>
            <a:off x="7093439" y="1295843"/>
            <a:ext cx="4266314" cy="4266314"/>
          </a:xfrm>
          <a:prstGeom prst="rect">
            <a:avLst/>
          </a:prstGeom>
        </p:spPr>
      </p:pic>
    </p:spTree>
    <p:extLst>
      <p:ext uri="{BB962C8B-B14F-4D97-AF65-F5344CB8AC3E}">
        <p14:creationId xmlns:p14="http://schemas.microsoft.com/office/powerpoint/2010/main" val="227658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2218407"/>
          </a:xfrm>
        </p:spPr>
        <p:txBody>
          <a:bodyPr>
            <a:normAutofit/>
          </a:bodyPr>
          <a:lstStyle/>
          <a:p>
            <a:pPr marL="0" indent="0">
              <a:buNone/>
            </a:pPr>
            <a:r>
              <a:rPr lang="en-US" sz="2400" b="1" dirty="0">
                <a:latin typeface="Arial Nova" panose="020B0504020202020204" pitchFamily="34" charset="0"/>
              </a:rPr>
              <a:t> Inflation and the rising costs of travel</a:t>
            </a:r>
            <a:endParaRPr lang="el-GR" sz="2400" b="1" dirty="0">
              <a:latin typeface="Arial Nova" panose="020B0504020202020204" pitchFamily="34" charset="0"/>
            </a:endParaRPr>
          </a:p>
          <a:p>
            <a:pPr marL="0" indent="0">
              <a:buNone/>
            </a:pPr>
            <a:r>
              <a:rPr lang="en-US" sz="2400" dirty="0">
                <a:latin typeface="Arial Nova" panose="020B0504020202020204" pitchFamily="34" charset="0"/>
              </a:rPr>
              <a:t>Airfares are at record highs</a:t>
            </a:r>
          </a:p>
          <a:p>
            <a:pPr marL="0" indent="0">
              <a:buNone/>
            </a:pPr>
            <a:r>
              <a:rPr lang="en-US" sz="2400" dirty="0">
                <a:latin typeface="Arial Nova" panose="020B0504020202020204" pitchFamily="34" charset="0"/>
              </a:rPr>
              <a:t>Lodging prices – for hotels and motels etc. – are volatile</a:t>
            </a:r>
          </a:p>
          <a:p>
            <a:pPr marL="0" indent="0">
              <a:buNone/>
            </a:pPr>
            <a:r>
              <a:rPr lang="en-US" sz="2400" dirty="0">
                <a:latin typeface="Arial Nova" panose="020B0504020202020204" pitchFamily="34" charset="0"/>
              </a:rPr>
              <a:t>Car rentals have seen big increases – as of May 2022, prices were around 70% higher than in May 2019</a:t>
            </a:r>
          </a:p>
          <a:p>
            <a:pPr marL="0" indent="0">
              <a:buNone/>
            </a:pPr>
            <a:endParaRPr lang="en-US" sz="24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Current and Future Challenges in Tourism</a:t>
            </a:r>
          </a:p>
        </p:txBody>
      </p:sp>
      <p:pic>
        <p:nvPicPr>
          <p:cNvPr id="5" name="Picture 4">
            <a:extLst>
              <a:ext uri="{FF2B5EF4-FFF2-40B4-BE49-F238E27FC236}">
                <a16:creationId xmlns:a16="http://schemas.microsoft.com/office/drawing/2014/main" id="{151059F2-049E-2A30-D306-D380324DA164}"/>
              </a:ext>
            </a:extLst>
          </p:cNvPr>
          <p:cNvPicPr>
            <a:picLocks noChangeAspect="1"/>
          </p:cNvPicPr>
          <p:nvPr/>
        </p:nvPicPr>
        <p:blipFill>
          <a:blip r:embed="rId2"/>
          <a:srcRect/>
          <a:stretch/>
        </p:blipFill>
        <p:spPr>
          <a:xfrm>
            <a:off x="4185150" y="3923071"/>
            <a:ext cx="5911854" cy="2707530"/>
          </a:xfrm>
          <a:prstGeom prst="rect">
            <a:avLst/>
          </a:prstGeom>
        </p:spPr>
      </p:pic>
    </p:spTree>
    <p:extLst>
      <p:ext uri="{BB962C8B-B14F-4D97-AF65-F5344CB8AC3E}">
        <p14:creationId xmlns:p14="http://schemas.microsoft.com/office/powerpoint/2010/main" val="115231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2435571"/>
          </a:xfrm>
        </p:spPr>
        <p:txBody>
          <a:bodyPr>
            <a:normAutofit/>
          </a:bodyPr>
          <a:lstStyle/>
          <a:p>
            <a:pPr marL="0" indent="0">
              <a:buNone/>
            </a:pPr>
            <a:r>
              <a:rPr lang="en-US" sz="2400" b="1" dirty="0">
                <a:latin typeface="Arial Nova" panose="020B0504020202020204" pitchFamily="34" charset="0"/>
              </a:rPr>
              <a:t>Short staffing affects ability to meet customer expectations</a:t>
            </a:r>
          </a:p>
          <a:p>
            <a:pPr marL="0" indent="0">
              <a:buNone/>
            </a:pPr>
            <a:r>
              <a:rPr lang="en-US" sz="2400" dirty="0">
                <a:latin typeface="Arial Nova" panose="020B0504020202020204" pitchFamily="34" charset="0"/>
              </a:rPr>
              <a:t>Many travel businesses laid off or lost staff during the pandemic – reportedly, a total of 62 million tourism-related jobs were lost worldwide in 2020. Now that leisure demand is building again, businesses have struggled to hire enough replacements. Short staffing explains the scenes of airport chaos we’ve seen, not just in the UK but around the world.</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Current and Future Challenges in Tourism</a:t>
            </a:r>
          </a:p>
        </p:txBody>
      </p:sp>
      <p:pic>
        <p:nvPicPr>
          <p:cNvPr id="5" name="Picture 4">
            <a:extLst>
              <a:ext uri="{FF2B5EF4-FFF2-40B4-BE49-F238E27FC236}">
                <a16:creationId xmlns:a16="http://schemas.microsoft.com/office/drawing/2014/main" id="{151059F2-049E-2A30-D306-D380324DA164}"/>
              </a:ext>
            </a:extLst>
          </p:cNvPr>
          <p:cNvPicPr>
            <a:picLocks noChangeAspect="1"/>
          </p:cNvPicPr>
          <p:nvPr/>
        </p:nvPicPr>
        <p:blipFill>
          <a:blip r:embed="rId2"/>
          <a:srcRect/>
          <a:stretch/>
        </p:blipFill>
        <p:spPr>
          <a:xfrm>
            <a:off x="4676502" y="4267293"/>
            <a:ext cx="5420501" cy="2244114"/>
          </a:xfrm>
          <a:prstGeom prst="rect">
            <a:avLst/>
          </a:prstGeom>
        </p:spPr>
      </p:pic>
    </p:spTree>
    <p:extLst>
      <p:ext uri="{BB962C8B-B14F-4D97-AF65-F5344CB8AC3E}">
        <p14:creationId xmlns:p14="http://schemas.microsoft.com/office/powerpoint/2010/main" val="308631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4806743"/>
          </a:xfrm>
        </p:spPr>
        <p:txBody>
          <a:bodyPr>
            <a:normAutofit lnSpcReduction="10000"/>
          </a:bodyPr>
          <a:lstStyle/>
          <a:p>
            <a:pPr marL="0" indent="0">
              <a:buNone/>
            </a:pPr>
            <a:r>
              <a:rPr lang="en-US" sz="2400" b="1" dirty="0">
                <a:latin typeface="Arial Nova" panose="020B0504020202020204" pitchFamily="34" charset="0"/>
              </a:rPr>
              <a:t>Remote workers have created a new travel niche</a:t>
            </a:r>
          </a:p>
          <a:p>
            <a:pPr marL="0" indent="0">
              <a:buNone/>
            </a:pPr>
            <a:r>
              <a:rPr lang="en-US" sz="2400" dirty="0">
                <a:latin typeface="Arial Nova" panose="020B0504020202020204" pitchFamily="34" charset="0"/>
              </a:rPr>
              <a:t>The increase in remote working and digital nomads has created a new travel niche. With workers untethered from the office, they now have scope to work from other locations. These </a:t>
            </a:r>
            <a:r>
              <a:rPr lang="en-US" sz="2400" dirty="0" err="1">
                <a:latin typeface="Arial Nova" panose="020B0504020202020204" pitchFamily="34" charset="0"/>
              </a:rPr>
              <a:t>travellers</a:t>
            </a:r>
            <a:r>
              <a:rPr lang="en-US" sz="2400" dirty="0">
                <a:latin typeface="Arial Nova" panose="020B0504020202020204" pitchFamily="34" charset="0"/>
              </a:rPr>
              <a:t> have a particular set of attributes or requirements:</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 Above average buying power</a:t>
            </a:r>
          </a:p>
          <a:p>
            <a:pPr marL="0" indent="0">
              <a:buNone/>
            </a:pPr>
            <a:r>
              <a:rPr lang="en-US" sz="2400" dirty="0">
                <a:latin typeface="Arial Nova" panose="020B0504020202020204" pitchFamily="34" charset="0"/>
              </a:rPr>
              <a:t>- Greater flexibility on travel dates</a:t>
            </a:r>
          </a:p>
          <a:p>
            <a:pPr marL="0" indent="0">
              <a:buNone/>
            </a:pPr>
            <a:r>
              <a:rPr lang="en-US" sz="2400" dirty="0">
                <a:latin typeface="Arial Nova" panose="020B0504020202020204" pitchFamily="34" charset="0"/>
              </a:rPr>
              <a:t>- A need for a quiet, comfortable space to work – perhaps away from crowded tourist areas</a:t>
            </a:r>
          </a:p>
          <a:p>
            <a:pPr marL="0" indent="0">
              <a:buNone/>
            </a:pPr>
            <a:r>
              <a:rPr lang="en-US" sz="2400" dirty="0">
                <a:latin typeface="Arial Nova" panose="020B0504020202020204" pitchFamily="34" charset="0"/>
              </a:rPr>
              <a:t>- Fast and reliable Wi-Fi</a:t>
            </a:r>
          </a:p>
          <a:p>
            <a:pPr marL="0" indent="0">
              <a:buNone/>
            </a:pPr>
            <a:r>
              <a:rPr lang="en-US" sz="2400" dirty="0">
                <a:latin typeface="Arial Nova" panose="020B0504020202020204" pitchFamily="34" charset="0"/>
              </a:rPr>
              <a:t>- Access to wellness-related amenities, such as gyms or healthy meals on the go</a:t>
            </a:r>
          </a:p>
          <a:p>
            <a:pPr marL="0" indent="0">
              <a:buNone/>
            </a:pPr>
            <a:r>
              <a:rPr lang="en-US" sz="2400" dirty="0">
                <a:latin typeface="Arial Nova" panose="020B0504020202020204" pitchFamily="34" charset="0"/>
              </a:rPr>
              <a:t>- The flexibility to reschedule leisure activities to accommodate work</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Current and Future Challenges in Tourism</a:t>
            </a:r>
          </a:p>
        </p:txBody>
      </p:sp>
    </p:spTree>
    <p:extLst>
      <p:ext uri="{BB962C8B-B14F-4D97-AF65-F5344CB8AC3E}">
        <p14:creationId xmlns:p14="http://schemas.microsoft.com/office/powerpoint/2010/main" val="386560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8538" y="1704664"/>
            <a:ext cx="11279670" cy="2788959"/>
          </a:xfrm>
        </p:spPr>
        <p:txBody>
          <a:bodyPr>
            <a:normAutofit lnSpcReduction="10000"/>
          </a:bodyPr>
          <a:lstStyle/>
          <a:p>
            <a:pPr marL="0" indent="0">
              <a:buNone/>
            </a:pPr>
            <a:r>
              <a:rPr lang="en-US" sz="2400" b="1" dirty="0">
                <a:latin typeface="Arial Nova" panose="020B0504020202020204" pitchFamily="34" charset="0"/>
              </a:rPr>
              <a:t>Consumers are increasingly concerned about sustainability</a:t>
            </a:r>
          </a:p>
          <a:p>
            <a:pPr marL="0" indent="0">
              <a:buNone/>
            </a:pPr>
            <a:r>
              <a:rPr lang="en-US" sz="2400" dirty="0">
                <a:latin typeface="Arial Nova" panose="020B0504020202020204" pitchFamily="34" charset="0"/>
              </a:rPr>
              <a:t>According to Sustainable Travel International, tourism is responsible for about 8% of the world’s carbon emissions. Businesses are under pressure from both consumers and governments to become more sustainable. The tourism industry faces the challenge of adding </a:t>
            </a:r>
            <a:r>
              <a:rPr lang="en-US" sz="2400" dirty="0" err="1">
                <a:latin typeface="Arial Nova" panose="020B0504020202020204" pitchFamily="34" charset="0"/>
              </a:rPr>
              <a:t>decarbonisation</a:t>
            </a:r>
            <a:r>
              <a:rPr lang="en-US" sz="2400" dirty="0">
                <a:latin typeface="Arial Nova" panose="020B0504020202020204" pitchFamily="34" charset="0"/>
              </a:rPr>
              <a:t> to its value proposition. In practice, this means re-examining what travel should look like and how sustainable practices can be incorporated. This will require collaboration across the whole industry.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3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Current and Future Challenges in Tourism</a:t>
            </a:r>
          </a:p>
        </p:txBody>
      </p:sp>
      <p:pic>
        <p:nvPicPr>
          <p:cNvPr id="5" name="Picture 4">
            <a:extLst>
              <a:ext uri="{FF2B5EF4-FFF2-40B4-BE49-F238E27FC236}">
                <a16:creationId xmlns:a16="http://schemas.microsoft.com/office/drawing/2014/main" id="{151059F2-049E-2A30-D306-D380324DA164}"/>
              </a:ext>
            </a:extLst>
          </p:cNvPr>
          <p:cNvPicPr>
            <a:picLocks noChangeAspect="1"/>
          </p:cNvPicPr>
          <p:nvPr/>
        </p:nvPicPr>
        <p:blipFill>
          <a:blip r:embed="rId2"/>
          <a:srcRect/>
          <a:stretch/>
        </p:blipFill>
        <p:spPr>
          <a:xfrm>
            <a:off x="5249501" y="4267293"/>
            <a:ext cx="4274502" cy="2244114"/>
          </a:xfrm>
          <a:prstGeom prst="rect">
            <a:avLst/>
          </a:prstGeom>
        </p:spPr>
      </p:pic>
    </p:spTree>
    <p:extLst>
      <p:ext uri="{BB962C8B-B14F-4D97-AF65-F5344CB8AC3E}">
        <p14:creationId xmlns:p14="http://schemas.microsoft.com/office/powerpoint/2010/main" val="219915146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13215</TotalTime>
  <Words>1069</Words>
  <Application>Microsoft Macintosh PowerPoint</Application>
  <PresentationFormat>Widescreen</PresentationFormat>
  <Paragraphs>103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Nova</vt:lpstr>
      <vt:lpstr>Calibri</vt:lpstr>
      <vt:lpstr>Office Theme</vt:lpstr>
      <vt:lpstr>Sustainable &amp; Smart Tourism</vt:lpstr>
      <vt:lpstr>Developing Adaptive Capacities for Resilient Tourism Ecosystems.  </vt:lpstr>
      <vt:lpstr>Challenges in Various Scales - The need for CHANGE</vt:lpstr>
      <vt:lpstr>PowerPoint Presentation</vt:lpstr>
      <vt:lpstr>Current and Future Challenges in Tourism</vt:lpstr>
      <vt:lpstr>Current and Future Challenges in Tourism</vt:lpstr>
      <vt:lpstr>Current and Future Challenges in Tourism</vt:lpstr>
      <vt:lpstr>Current and Future Challenges in Tourism</vt:lpstr>
      <vt:lpstr>Current and Future Challenges in Tourism</vt:lpstr>
      <vt:lpstr>Current and Future Challenges in Tourism</vt:lpstr>
      <vt:lpstr>Proactivity in Governance and Businesses </vt:lpstr>
      <vt:lpstr>Proactivity in Governance and Businesses </vt:lpstr>
      <vt:lpstr>Risk Assessment and Change Dynamics </vt:lpstr>
      <vt:lpstr>Risk Assessment and Change Dynamics </vt:lpstr>
      <vt:lpstr>Risk Assessment and Change Dynamics </vt:lpstr>
      <vt:lpstr>Change Management</vt:lpstr>
      <vt:lpstr>Change Management</vt:lpstr>
      <vt:lpstr>Discussion about Challenges in Mekong Region</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538</cp:revision>
  <cp:lastPrinted>2023-09-24T09:21:02Z</cp:lastPrinted>
  <dcterms:created xsi:type="dcterms:W3CDTF">2023-02-25T10:22:15Z</dcterms:created>
  <dcterms:modified xsi:type="dcterms:W3CDTF">2023-11-04T09:31:12Z</dcterms:modified>
</cp:coreProperties>
</file>