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7" r:id="rId3"/>
    <p:sldId id="268" r:id="rId4"/>
    <p:sldId id="650" r:id="rId5"/>
    <p:sldId id="655" r:id="rId6"/>
    <p:sldId id="657" r:id="rId7"/>
    <p:sldId id="629" r:id="rId8"/>
    <p:sldId id="660" r:id="rId9"/>
    <p:sldId id="656" r:id="rId10"/>
    <p:sldId id="269" r:id="rId11"/>
    <p:sldId id="663" r:id="rId12"/>
    <p:sldId id="661" r:id="rId13"/>
    <p:sldId id="664" r:id="rId14"/>
    <p:sldId id="665" r:id="rId15"/>
    <p:sldId id="666" r:id="rId16"/>
    <p:sldId id="6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4" autoAdjust="0"/>
    <p:restoredTop sz="85206" autoAdjust="0"/>
  </p:normalViewPr>
  <p:slideViewPr>
    <p:cSldViewPr snapToGrid="0" snapToObjects="1">
      <p:cViewPr varScale="1">
        <p:scale>
          <a:sx n="73" d="100"/>
          <a:sy n="73" d="100"/>
        </p:scale>
        <p:origin x="224" y="132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2" d="100"/>
          <a:sy n="92" d="100"/>
        </p:scale>
        <p:origin x="37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9/24/23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24 September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7674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24 September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3.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D55A20C-2583-E941-9800-713E8AC66958}"/>
              </a:ext>
            </a:extLst>
          </p:cNvPr>
          <p:cNvSpPr>
            <a:spLocks noGrp="1"/>
          </p:cNvSpPr>
          <p:nvPr>
            <p:ph type="dt" sz="half" idx="10"/>
          </p:nvPr>
        </p:nvSpPr>
        <p:spPr>
          <a:xfrm>
            <a:off x="10090407" y="6249739"/>
            <a:ext cx="1266220" cy="365125"/>
          </a:xfrm>
        </p:spPr>
        <p:txBody>
          <a:bodyPr/>
          <a:lstStyle/>
          <a:p>
            <a:fld id="{D65460C0-EAAC-224C-BF9C-B28038AF74D0}" type="datetime3">
              <a:rPr lang="en-US" sz="800" smtClean="0"/>
              <a:pPr/>
              <a:t>24 September 2023</a:t>
            </a:fld>
            <a:endParaRPr lang="en-US" sz="800" dirty="0"/>
          </a:p>
        </p:txBody>
      </p:sp>
      <p:sp>
        <p:nvSpPr>
          <p:cNvPr id="6" name="Slide Number Placeholder 5">
            <a:extLst>
              <a:ext uri="{FF2B5EF4-FFF2-40B4-BE49-F238E27FC236}">
                <a16:creationId xmlns:a16="http://schemas.microsoft.com/office/drawing/2014/main" id="{B0A4F250-3A89-3B4C-BA31-EA16B96319D4}"/>
              </a:ext>
            </a:extLst>
          </p:cNvPr>
          <p:cNvSpPr>
            <a:spLocks noGrp="1"/>
          </p:cNvSpPr>
          <p:nvPr>
            <p:ph type="sldNum" sz="quarter" idx="12"/>
          </p:nvPr>
        </p:nvSpPr>
        <p:spPr>
          <a:xfrm>
            <a:off x="10782527" y="6265474"/>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5" name="Title 1">
            <a:extLst>
              <a:ext uri="{FF2B5EF4-FFF2-40B4-BE49-F238E27FC236}">
                <a16:creationId xmlns:a16="http://schemas.microsoft.com/office/drawing/2014/main" id="{AC418024-03B0-FF23-62B7-428D0AE28002}"/>
              </a:ext>
            </a:extLst>
          </p:cNvPr>
          <p:cNvSpPr>
            <a:spLocks noGrp="1"/>
          </p:cNvSpPr>
          <p:nvPr>
            <p:ph type="title"/>
          </p:nvPr>
        </p:nvSpPr>
        <p:spPr>
          <a:xfrm>
            <a:off x="1842247" y="1397209"/>
            <a:ext cx="7436223" cy="423267"/>
          </a:xfrm>
        </p:spPr>
        <p:txBody>
          <a:bodyPr/>
          <a:lstStyle/>
          <a:p>
            <a:pPr algn="l"/>
            <a:r>
              <a:rPr lang="en-US" dirty="0">
                <a:latin typeface="Arial Nova" panose="020B0504020202020204" pitchFamily="34" charset="0"/>
              </a:rPr>
              <a:t>Adding Value Strategies</a:t>
            </a:r>
          </a:p>
        </p:txBody>
      </p:sp>
      <p:sp>
        <p:nvSpPr>
          <p:cNvPr id="7" name="Title 1">
            <a:extLst>
              <a:ext uri="{FF2B5EF4-FFF2-40B4-BE49-F238E27FC236}">
                <a16:creationId xmlns:a16="http://schemas.microsoft.com/office/drawing/2014/main" id="{BABD2330-A4B2-2457-6390-CF3BA81C970C}"/>
              </a:ext>
            </a:extLst>
          </p:cNvPr>
          <p:cNvSpPr txBox="1">
            <a:spLocks/>
          </p:cNvSpPr>
          <p:nvPr/>
        </p:nvSpPr>
        <p:spPr>
          <a:xfrm>
            <a:off x="3560955" y="2577120"/>
            <a:ext cx="8798313" cy="35460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a:lnSpc>
                <a:spcPct val="150000"/>
              </a:lnSpc>
            </a:pPr>
            <a:r>
              <a:rPr lang="en-US" sz="2600" b="0" dirty="0">
                <a:solidFill>
                  <a:schemeClr val="tx1"/>
                </a:solidFill>
                <a:latin typeface="Arial Nova" panose="020B0504020202020204" pitchFamily="34" charset="0"/>
              </a:rPr>
              <a:t>Less is More</a:t>
            </a:r>
            <a:br>
              <a:rPr lang="en-US" sz="2600" b="0" dirty="0">
                <a:solidFill>
                  <a:schemeClr val="tx1"/>
                </a:solidFill>
                <a:latin typeface="Arial Nova" panose="020B0504020202020204" pitchFamily="34" charset="0"/>
              </a:rPr>
            </a:br>
            <a:r>
              <a:rPr lang="en-US" sz="2600" b="0" dirty="0">
                <a:solidFill>
                  <a:schemeClr val="tx1"/>
                </a:solidFill>
                <a:latin typeface="Arial Nova" panose="020B0504020202020204" pitchFamily="34" charset="0"/>
              </a:rPr>
              <a:t>Non-Tangible, Non-Economic values</a:t>
            </a:r>
            <a:br>
              <a:rPr lang="en-US" sz="2600" b="0" dirty="0">
                <a:solidFill>
                  <a:schemeClr val="tx1"/>
                </a:solidFill>
                <a:latin typeface="Arial Nova" panose="020B0504020202020204" pitchFamily="34" charset="0"/>
              </a:rPr>
            </a:br>
            <a:r>
              <a:rPr lang="en-US" sz="2600" b="0" dirty="0">
                <a:solidFill>
                  <a:schemeClr val="tx1"/>
                </a:solidFill>
                <a:latin typeface="Arial Nova" panose="020B0504020202020204" pitchFamily="34" charset="0"/>
              </a:rPr>
              <a:t>The Sense of Inclusiveness and Contribution</a:t>
            </a:r>
            <a:br>
              <a:rPr lang="en-US" sz="2600" b="0" dirty="0">
                <a:solidFill>
                  <a:schemeClr val="tx1"/>
                </a:solidFill>
                <a:latin typeface="Arial Nova" panose="020B0504020202020204" pitchFamily="34" charset="0"/>
              </a:rPr>
            </a:br>
            <a:r>
              <a:rPr lang="en-US" sz="2600" b="0" dirty="0">
                <a:solidFill>
                  <a:schemeClr val="tx1"/>
                </a:solidFill>
                <a:latin typeface="Arial Nova" panose="020B0504020202020204" pitchFamily="34" charset="0"/>
              </a:rPr>
              <a:t>Authenticity always adds more</a:t>
            </a:r>
            <a:br>
              <a:rPr lang="en-US" sz="2600" b="0" dirty="0">
                <a:solidFill>
                  <a:schemeClr val="tx1"/>
                </a:solidFill>
                <a:latin typeface="Arial Nova" panose="020B0504020202020204" pitchFamily="34" charset="0"/>
              </a:rPr>
            </a:br>
            <a:r>
              <a:rPr lang="en-US" sz="2600" b="0" dirty="0">
                <a:solidFill>
                  <a:schemeClr val="tx1"/>
                </a:solidFill>
                <a:latin typeface="Arial Nova" panose="020B0504020202020204" pitchFamily="34" charset="0"/>
              </a:rPr>
              <a:t>Revitalize traditional values</a:t>
            </a:r>
          </a:p>
          <a:p>
            <a:pPr>
              <a:lnSpc>
                <a:spcPct val="150000"/>
              </a:lnSpc>
            </a:pPr>
            <a:r>
              <a:rPr lang="en-US" sz="2600" b="0" dirty="0">
                <a:solidFill>
                  <a:schemeClr val="tx1"/>
                </a:solidFill>
                <a:latin typeface="Arial Nova" panose="020B0504020202020204" pitchFamily="34" charset="0"/>
              </a:rPr>
              <a:t>Use technology to elevate experience not to impress</a:t>
            </a:r>
            <a:br>
              <a:rPr lang="en-US" sz="2600" b="0" dirty="0">
                <a:solidFill>
                  <a:schemeClr val="tx1"/>
                </a:solidFill>
                <a:latin typeface="Arial Nova" panose="020B0504020202020204" pitchFamily="34" charset="0"/>
              </a:rPr>
            </a:br>
            <a:r>
              <a:rPr lang="en-US" sz="2600" b="0" dirty="0">
                <a:solidFill>
                  <a:schemeClr val="tx1"/>
                </a:solidFill>
                <a:latin typeface="Arial Nova" panose="020B0504020202020204" pitchFamily="34" charset="0"/>
              </a:rPr>
              <a:t> </a:t>
            </a:r>
          </a:p>
        </p:txBody>
      </p:sp>
    </p:spTree>
    <p:extLst>
      <p:ext uri="{BB962C8B-B14F-4D97-AF65-F5344CB8AC3E}">
        <p14:creationId xmlns:p14="http://schemas.microsoft.com/office/powerpoint/2010/main" val="43763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BFDA3-C8BA-96C0-B22B-F887FCE3F5BA}"/>
              </a:ext>
            </a:extLst>
          </p:cNvPr>
          <p:cNvSpPr txBox="1">
            <a:spLocks/>
          </p:cNvSpPr>
          <p:nvPr/>
        </p:nvSpPr>
        <p:spPr>
          <a:xfrm>
            <a:off x="619133" y="831568"/>
            <a:ext cx="10056556" cy="503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sz="2400" dirty="0">
                <a:latin typeface="Arial Nova" panose="020B0504020202020204" pitchFamily="34" charset="0"/>
              </a:rPr>
              <a:t>Innovation and Creativity in Tourism</a:t>
            </a:r>
            <a:endParaRPr lang="en-US" sz="2400" dirty="0">
              <a:solidFill>
                <a:schemeClr val="tx1"/>
              </a:solidFill>
              <a:latin typeface="Arial Nova" panose="020B0504020202020204" pitchFamily="34" charset="0"/>
            </a:endParaRPr>
          </a:p>
        </p:txBody>
      </p:sp>
      <p:sp>
        <p:nvSpPr>
          <p:cNvPr id="6" name="Content Placeholder 4">
            <a:extLst>
              <a:ext uri="{FF2B5EF4-FFF2-40B4-BE49-F238E27FC236}">
                <a16:creationId xmlns:a16="http://schemas.microsoft.com/office/drawing/2014/main" id="{D284AE08-B5CB-8402-EDA4-EBB2A88A3C68}"/>
              </a:ext>
            </a:extLst>
          </p:cNvPr>
          <p:cNvSpPr txBox="1">
            <a:spLocks/>
          </p:cNvSpPr>
          <p:nvPr/>
        </p:nvSpPr>
        <p:spPr>
          <a:xfrm>
            <a:off x="296810" y="1597152"/>
            <a:ext cx="11699572" cy="5095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rmAutofit/>
          </a:bodyPr>
          <a:lstStyle>
            <a:lvl1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nSpc>
                <a:spcPct val="150000"/>
              </a:lnSpc>
            </a:pPr>
            <a:endParaRPr lang="en-US" altLang="en-KR" sz="3000" b="1" dirty="0">
              <a:solidFill>
                <a:srgbClr val="C00000"/>
              </a:solidFill>
            </a:endParaRPr>
          </a:p>
          <a:p>
            <a:pPr algn="l"/>
            <a:endParaRPr lang="en-US" altLang="en-KR" sz="3000" b="1" dirty="0">
              <a:solidFill>
                <a:srgbClr val="C00000"/>
              </a:solidFill>
            </a:endParaRPr>
          </a:p>
          <a:p>
            <a:pPr algn="l"/>
            <a:endParaRPr lang="en-US" altLang="en-KR" sz="3000" b="1" dirty="0">
              <a:solidFill>
                <a:srgbClr val="C00000"/>
              </a:solidFill>
            </a:endParaRPr>
          </a:p>
          <a:p>
            <a:pPr algn="l"/>
            <a:endParaRPr lang="en-US" altLang="en-KR" sz="3000" b="1" dirty="0">
              <a:solidFill>
                <a:srgbClr val="C00000"/>
              </a:solidFill>
            </a:endParaRPr>
          </a:p>
          <a:p>
            <a:pPr algn="l"/>
            <a:endParaRPr lang="en-US" altLang="en-KR" sz="3000" b="1" dirty="0">
              <a:solidFill>
                <a:srgbClr val="C00000"/>
              </a:solidFill>
            </a:endParaRPr>
          </a:p>
          <a:p>
            <a:pPr algn="l"/>
            <a:endParaRPr lang="en-US" sz="3000" b="1" dirty="0">
              <a:solidFill>
                <a:srgbClr val="C00000"/>
              </a:solidFill>
            </a:endParaRPr>
          </a:p>
          <a:p>
            <a:pPr algn="l"/>
            <a:endParaRPr lang="en-US" sz="2000" dirty="0">
              <a:solidFill>
                <a:srgbClr val="333333"/>
              </a:solidFill>
              <a:latin typeface="PT Serif" panose="020A0603040505020204" pitchFamily="18" charset="77"/>
            </a:endParaRPr>
          </a:p>
          <a:p>
            <a:pPr algn="l"/>
            <a:r>
              <a:rPr lang="en-US" sz="2200" b="0" i="0" dirty="0">
                <a:solidFill>
                  <a:schemeClr val="tx1"/>
                </a:solidFill>
                <a:effectLst/>
                <a:latin typeface="Arial Nova" panose="020B0504020202020204" pitchFamily="34" charset="0"/>
              </a:rPr>
              <a:t>In the 21st century, the tourism industry has undergone significant transformation, much of it driven by innovative technological solutions. With growing awareness of the environmental impacts of almost every economic sector, over the past five years technology has mainly been used to reduce costs, increase efficiency and advance sustainability.</a:t>
            </a:r>
            <a:endParaRPr lang="en-US" altLang="en-KR" sz="2200" b="1" dirty="0">
              <a:solidFill>
                <a:schemeClr val="tx1"/>
              </a:solidFill>
              <a:latin typeface="Arial Nova" panose="020B0504020202020204" pitchFamily="34" charset="0"/>
            </a:endParaRPr>
          </a:p>
          <a:p>
            <a:pPr algn="l"/>
            <a:endParaRPr lang="en-US" altLang="en-KR" sz="3000" b="1" dirty="0">
              <a:solidFill>
                <a:srgbClr val="C00000"/>
              </a:solidFill>
            </a:endParaRPr>
          </a:p>
          <a:p>
            <a:pPr algn="l"/>
            <a:endParaRPr lang="en-US" altLang="en-KR" sz="3000" b="1" dirty="0">
              <a:solidFill>
                <a:srgbClr val="C00000"/>
              </a:solidFill>
            </a:endParaRPr>
          </a:p>
          <a:p>
            <a:pPr algn="l"/>
            <a:endParaRPr lang="en-US" altLang="en-KR" sz="3000" b="1" dirty="0">
              <a:solidFill>
                <a:srgbClr val="C00000"/>
              </a:solidFill>
            </a:endParaRPr>
          </a:p>
          <a:p>
            <a:pPr algn="l"/>
            <a:endParaRPr lang="en-US" altLang="en-KR" sz="3000" b="1" dirty="0">
              <a:solidFill>
                <a:srgbClr val="C00000"/>
              </a:solidFill>
            </a:endParaRPr>
          </a:p>
          <a:p>
            <a:pPr algn="l" hangingPunct="1"/>
            <a:endParaRPr lang="en-US" altLang="en-KR" sz="3000" dirty="0">
              <a:solidFill>
                <a:schemeClr val="tx1"/>
              </a:solidFill>
            </a:endParaRPr>
          </a:p>
        </p:txBody>
      </p:sp>
      <p:pic>
        <p:nvPicPr>
          <p:cNvPr id="7" name="Picture 6" descr="A picture containing background pattern&#10;&#10;Description automatically generated">
            <a:extLst>
              <a:ext uri="{FF2B5EF4-FFF2-40B4-BE49-F238E27FC236}">
                <a16:creationId xmlns:a16="http://schemas.microsoft.com/office/drawing/2014/main" id="{6A85FBCA-39AA-FB7D-5A5D-11DAA3A1BB8E}"/>
              </a:ext>
            </a:extLst>
          </p:cNvPr>
          <p:cNvPicPr>
            <a:picLocks noChangeAspect="1"/>
          </p:cNvPicPr>
          <p:nvPr/>
        </p:nvPicPr>
        <p:blipFill>
          <a:blip r:embed="rId2"/>
          <a:stretch>
            <a:fillRect/>
          </a:stretch>
        </p:blipFill>
        <p:spPr>
          <a:xfrm>
            <a:off x="5169408" y="1597152"/>
            <a:ext cx="4923984" cy="2634331"/>
          </a:xfrm>
          <a:prstGeom prst="rect">
            <a:avLst/>
          </a:prstGeom>
        </p:spPr>
      </p:pic>
      <p:pic>
        <p:nvPicPr>
          <p:cNvPr id="8" name="Picture 7" descr="A picture containing text, electronics, lined&#10;&#10;Description automatically generated">
            <a:extLst>
              <a:ext uri="{FF2B5EF4-FFF2-40B4-BE49-F238E27FC236}">
                <a16:creationId xmlns:a16="http://schemas.microsoft.com/office/drawing/2014/main" id="{55ADDD24-7D7E-942F-D4F2-C42ED59D4BCD}"/>
              </a:ext>
            </a:extLst>
          </p:cNvPr>
          <p:cNvPicPr>
            <a:picLocks noChangeAspect="1"/>
          </p:cNvPicPr>
          <p:nvPr/>
        </p:nvPicPr>
        <p:blipFill>
          <a:blip r:embed="rId3"/>
          <a:stretch>
            <a:fillRect/>
          </a:stretch>
        </p:blipFill>
        <p:spPr>
          <a:xfrm>
            <a:off x="2001976" y="1597152"/>
            <a:ext cx="2613353" cy="2622620"/>
          </a:xfrm>
          <a:prstGeom prst="rect">
            <a:avLst/>
          </a:prstGeom>
        </p:spPr>
      </p:pic>
    </p:spTree>
    <p:extLst>
      <p:ext uri="{BB962C8B-B14F-4D97-AF65-F5344CB8AC3E}">
        <p14:creationId xmlns:p14="http://schemas.microsoft.com/office/powerpoint/2010/main" val="332869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267042-B249-8E45-BC0E-78513E85DBC5}"/>
              </a:ext>
            </a:extLst>
          </p:cNvPr>
          <p:cNvSpPr>
            <a:spLocks noGrp="1"/>
          </p:cNvSpPr>
          <p:nvPr>
            <p:ph idx="1"/>
          </p:nvPr>
        </p:nvSpPr>
        <p:spPr/>
        <p:txBody>
          <a:bodyPr>
            <a:noAutofit/>
          </a:bodyPr>
          <a:lstStyle/>
          <a:p>
            <a:pPr marL="0" indent="0" algn="ctr">
              <a:buNone/>
            </a:pPr>
            <a:r>
              <a:rPr lang="en-US" sz="2000" dirty="0">
                <a:latin typeface="Arial Nova" panose="020B0504020202020204" pitchFamily="34" charset="0"/>
              </a:rPr>
              <a:t>Do things and provide services. </a:t>
            </a:r>
          </a:p>
          <a:p>
            <a:pPr marL="0" indent="0" algn="ctr">
              <a:buNone/>
            </a:pPr>
            <a:r>
              <a:rPr lang="en-US" sz="2000" dirty="0">
                <a:latin typeface="Arial Nova" panose="020B0504020202020204" pitchFamily="34" charset="0"/>
              </a:rPr>
              <a:t>Faster, more efficient, higher productivity, increased safety and security, more health and hygiene, in a more sustainable way</a:t>
            </a:r>
          </a:p>
          <a:p>
            <a:pPr marL="0" indent="0" algn="ctr">
              <a:buNone/>
            </a:pPr>
            <a:endParaRPr lang="en-US" sz="2000" dirty="0">
              <a:latin typeface="Arial Nova" panose="020B0504020202020204" pitchFamily="34" charset="0"/>
            </a:endParaRPr>
          </a:p>
        </p:txBody>
      </p:sp>
      <p:sp>
        <p:nvSpPr>
          <p:cNvPr id="6" name="Date Placeholder 5">
            <a:extLst>
              <a:ext uri="{FF2B5EF4-FFF2-40B4-BE49-F238E27FC236}">
                <a16:creationId xmlns:a16="http://schemas.microsoft.com/office/drawing/2014/main" id="{64B51A17-9E2B-344B-8A45-4A02687AC410}"/>
              </a:ext>
            </a:extLst>
          </p:cNvPr>
          <p:cNvSpPr>
            <a:spLocks noGrp="1"/>
          </p:cNvSpPr>
          <p:nvPr>
            <p:ph type="dt" sz="half" idx="10"/>
          </p:nvPr>
        </p:nvSpPr>
        <p:spPr>
          <a:xfrm>
            <a:off x="10105540" y="6265476"/>
            <a:ext cx="1275384" cy="365125"/>
          </a:xfrm>
        </p:spPr>
        <p:txBody>
          <a:bodyPr/>
          <a:lstStyle/>
          <a:p>
            <a:fld id="{D65460C0-EAAC-224C-BF9C-B28038AF74D0}" type="datetime3">
              <a:rPr lang="en-US" sz="800" smtClean="0"/>
              <a:pPr/>
              <a:t>24 September 2023</a:t>
            </a:fld>
            <a:endParaRPr lang="en-US" sz="800" dirty="0"/>
          </a:p>
        </p:txBody>
      </p:sp>
      <p:sp>
        <p:nvSpPr>
          <p:cNvPr id="8" name="Slide Number Placeholder 7">
            <a:extLst>
              <a:ext uri="{FF2B5EF4-FFF2-40B4-BE49-F238E27FC236}">
                <a16:creationId xmlns:a16="http://schemas.microsoft.com/office/drawing/2014/main" id="{367377F8-B937-834B-B339-201B7ECD01A8}"/>
              </a:ext>
            </a:extLst>
          </p:cNvPr>
          <p:cNvSpPr>
            <a:spLocks noGrp="1"/>
          </p:cNvSpPr>
          <p:nvPr>
            <p:ph type="sldNum" sz="quarter" idx="12"/>
          </p:nvPr>
        </p:nvSpPr>
        <p:spPr>
          <a:xfrm>
            <a:off x="10785567" y="6256409"/>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7" name="Title 1">
            <a:extLst>
              <a:ext uri="{FF2B5EF4-FFF2-40B4-BE49-F238E27FC236}">
                <a16:creationId xmlns:a16="http://schemas.microsoft.com/office/drawing/2014/main" id="{E50F66E7-020E-E82C-A1FB-D3401EABEAFE}"/>
              </a:ext>
            </a:extLst>
          </p:cNvPr>
          <p:cNvSpPr txBox="1">
            <a:spLocks/>
          </p:cNvSpPr>
          <p:nvPr/>
        </p:nvSpPr>
        <p:spPr>
          <a:xfrm>
            <a:off x="1842247" y="1397209"/>
            <a:ext cx="7436223" cy="423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Innovation and Creativity in Tourism</a:t>
            </a:r>
          </a:p>
        </p:txBody>
      </p:sp>
      <p:pic>
        <p:nvPicPr>
          <p:cNvPr id="5" name="Picture Placeholder 4">
            <a:extLst>
              <a:ext uri="{FF2B5EF4-FFF2-40B4-BE49-F238E27FC236}">
                <a16:creationId xmlns:a16="http://schemas.microsoft.com/office/drawing/2014/main" id="{21496063-58F4-5D02-6CEB-5DC160C6DA12}"/>
              </a:ext>
            </a:extLst>
          </p:cNvPr>
          <p:cNvPicPr>
            <a:picLocks noGrp="1" noChangeAspect="1"/>
          </p:cNvPicPr>
          <p:nvPr>
            <p:ph type="pic" idx="13"/>
          </p:nvPr>
        </p:nvPicPr>
        <p:blipFill>
          <a:blip r:embed="rId2"/>
          <a:srcRect t="35088" b="35088"/>
          <a:stretch>
            <a:fillRect/>
          </a:stretch>
        </p:blipFill>
        <p:spPr>
          <a:xfrm>
            <a:off x="430306" y="1993239"/>
            <a:ext cx="5665694" cy="2221590"/>
          </a:xfrm>
          <a:prstGeom prst="rect">
            <a:avLst/>
          </a:prstGeom>
        </p:spPr>
      </p:pic>
      <p:pic>
        <p:nvPicPr>
          <p:cNvPr id="13" name="Picture Placeholder 12">
            <a:extLst>
              <a:ext uri="{FF2B5EF4-FFF2-40B4-BE49-F238E27FC236}">
                <a16:creationId xmlns:a16="http://schemas.microsoft.com/office/drawing/2014/main" id="{0C8AA8FC-A60A-93FD-AAD8-A92D43A0FE6F}"/>
              </a:ext>
            </a:extLst>
          </p:cNvPr>
          <p:cNvPicPr>
            <a:picLocks noGrp="1" noChangeAspect="1"/>
          </p:cNvPicPr>
          <p:nvPr>
            <p:ph type="pic" idx="14"/>
          </p:nvPr>
        </p:nvPicPr>
        <p:blipFill>
          <a:blip r:embed="rId3"/>
          <a:srcRect t="19226" b="19226"/>
          <a:stretch>
            <a:fillRect/>
          </a:stretch>
        </p:blipFill>
        <p:spPr>
          <a:xfrm>
            <a:off x="6238618" y="1993239"/>
            <a:ext cx="5549153" cy="2221590"/>
          </a:xfrm>
          <a:prstGeom prst="rect">
            <a:avLst/>
          </a:prstGeom>
        </p:spPr>
      </p:pic>
    </p:spTree>
    <p:extLst>
      <p:ext uri="{BB962C8B-B14F-4D97-AF65-F5344CB8AC3E}">
        <p14:creationId xmlns:p14="http://schemas.microsoft.com/office/powerpoint/2010/main" val="26772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BA9C9-4D5A-5748-BFF9-DD9AAEED6204}"/>
              </a:ext>
            </a:extLst>
          </p:cNvPr>
          <p:cNvSpPr>
            <a:spLocks noGrp="1"/>
          </p:cNvSpPr>
          <p:nvPr>
            <p:ph type="title"/>
          </p:nvPr>
        </p:nvSpPr>
        <p:spPr/>
        <p:txBody>
          <a:bodyPr/>
          <a:lstStyle/>
          <a:p>
            <a:r>
              <a:rPr lang="en-US" dirty="0"/>
              <a:t>Innovation Needs Creativity</a:t>
            </a:r>
          </a:p>
        </p:txBody>
      </p:sp>
      <p:sp>
        <p:nvSpPr>
          <p:cNvPr id="4" name="Content Placeholder 3">
            <a:extLst>
              <a:ext uri="{FF2B5EF4-FFF2-40B4-BE49-F238E27FC236}">
                <a16:creationId xmlns:a16="http://schemas.microsoft.com/office/drawing/2014/main" id="{508A8240-7578-7244-93BF-9B3EB556210F}"/>
              </a:ext>
            </a:extLst>
          </p:cNvPr>
          <p:cNvSpPr>
            <a:spLocks noGrp="1"/>
          </p:cNvSpPr>
          <p:nvPr>
            <p:ph idx="1"/>
          </p:nvPr>
        </p:nvSpPr>
        <p:spPr/>
        <p:txBody>
          <a:bodyPr>
            <a:normAutofit/>
          </a:bodyPr>
          <a:lstStyle/>
          <a:p>
            <a:pPr marL="0" indent="0">
              <a:buNone/>
            </a:pPr>
            <a:r>
              <a:rPr lang="en-US" sz="2000" dirty="0">
                <a:latin typeface="Arial Nova" panose="020B0504020202020204" pitchFamily="34" charset="0"/>
              </a:rPr>
              <a:t>The hospitality industry has been putting an emphasis on innovation. Industry professionals are encouraging their staff and management to be creative with everyday practices and offerings for guests.</a:t>
            </a:r>
          </a:p>
          <a:p>
            <a:pPr marL="0" indent="0">
              <a:buNone/>
            </a:pPr>
            <a:endParaRPr lang="en-US" sz="2000" dirty="0">
              <a:latin typeface="Arial Nova" panose="020B0504020202020204" pitchFamily="34" charset="0"/>
            </a:endParaRPr>
          </a:p>
          <a:p>
            <a:pPr marL="0" indent="0">
              <a:buNone/>
            </a:pPr>
            <a:endParaRPr lang="en-US" sz="2000" dirty="0">
              <a:latin typeface="Arial Nova" panose="020B0504020202020204" pitchFamily="34" charset="0"/>
            </a:endParaRPr>
          </a:p>
          <a:p>
            <a:pPr marL="0" indent="0">
              <a:buNone/>
            </a:pPr>
            <a:endParaRPr lang="en-US" sz="2000" dirty="0">
              <a:latin typeface="Arial Nova" panose="020B0504020202020204" pitchFamily="34" charset="0"/>
            </a:endParaRPr>
          </a:p>
          <a:p>
            <a:pPr marL="0" indent="0">
              <a:buNone/>
            </a:pPr>
            <a:endParaRPr lang="en-US" sz="2000" dirty="0">
              <a:latin typeface="Arial Nova" panose="020B0504020202020204" pitchFamily="34" charset="0"/>
            </a:endParaRPr>
          </a:p>
          <a:p>
            <a:pPr marL="0" indent="0">
              <a:buNone/>
            </a:pPr>
            <a:endParaRPr lang="en-US" sz="2000" dirty="0">
              <a:latin typeface="Arial Nova" panose="020B0504020202020204" pitchFamily="34" charset="0"/>
            </a:endParaRPr>
          </a:p>
          <a:p>
            <a:pPr marL="0" indent="0">
              <a:buNone/>
            </a:pPr>
            <a:endParaRPr lang="en-US" sz="2000" dirty="0">
              <a:latin typeface="Arial Nova" panose="020B0504020202020204" pitchFamily="34" charset="0"/>
            </a:endParaRPr>
          </a:p>
        </p:txBody>
      </p:sp>
      <p:sp>
        <p:nvSpPr>
          <p:cNvPr id="5" name="Date Placeholder 4">
            <a:extLst>
              <a:ext uri="{FF2B5EF4-FFF2-40B4-BE49-F238E27FC236}">
                <a16:creationId xmlns:a16="http://schemas.microsoft.com/office/drawing/2014/main" id="{2690872E-C46F-7C47-924E-A51948414B31}"/>
              </a:ext>
            </a:extLst>
          </p:cNvPr>
          <p:cNvSpPr>
            <a:spLocks noGrp="1"/>
          </p:cNvSpPr>
          <p:nvPr>
            <p:ph type="dt" sz="half" idx="10"/>
          </p:nvPr>
        </p:nvSpPr>
        <p:spPr>
          <a:xfrm>
            <a:off x="10102095" y="6282408"/>
            <a:ext cx="1266220" cy="365125"/>
          </a:xfrm>
        </p:spPr>
        <p:txBody>
          <a:bodyPr/>
          <a:lstStyle/>
          <a:p>
            <a:fld id="{D65460C0-EAAC-224C-BF9C-B28038AF74D0}" type="datetime3">
              <a:rPr lang="en-US" sz="800" smtClean="0"/>
              <a:pPr/>
              <a:t>24 September 2023</a:t>
            </a:fld>
            <a:endParaRPr lang="en-US" sz="800" dirty="0"/>
          </a:p>
        </p:txBody>
      </p:sp>
      <p:sp>
        <p:nvSpPr>
          <p:cNvPr id="7" name="Slide Number Placeholder 6">
            <a:extLst>
              <a:ext uri="{FF2B5EF4-FFF2-40B4-BE49-F238E27FC236}">
                <a16:creationId xmlns:a16="http://schemas.microsoft.com/office/drawing/2014/main" id="{3E6E94E3-02FF-0B4D-9D64-86F87DCCF461}"/>
              </a:ext>
            </a:extLst>
          </p:cNvPr>
          <p:cNvSpPr>
            <a:spLocks noGrp="1"/>
          </p:cNvSpPr>
          <p:nvPr>
            <p:ph type="sldNum" sz="quarter" idx="12"/>
          </p:nvPr>
        </p:nvSpPr>
        <p:spPr>
          <a:xfrm>
            <a:off x="10777540" y="62818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pic>
        <p:nvPicPr>
          <p:cNvPr id="8" name="Picture Placeholder 7">
            <a:extLst>
              <a:ext uri="{FF2B5EF4-FFF2-40B4-BE49-F238E27FC236}">
                <a16:creationId xmlns:a16="http://schemas.microsoft.com/office/drawing/2014/main" id="{435D5A9B-01B2-923F-7857-8B185935BC58}"/>
              </a:ext>
            </a:extLst>
          </p:cNvPr>
          <p:cNvPicPr>
            <a:picLocks noGrp="1" noChangeAspect="1"/>
          </p:cNvPicPr>
          <p:nvPr>
            <p:ph type="pic" idx="13"/>
          </p:nvPr>
        </p:nvPicPr>
        <p:blipFill rotWithShape="1">
          <a:blip r:embed="rId2"/>
          <a:srcRect l="23459" r="23459"/>
          <a:stretch/>
        </p:blipFill>
        <p:spPr>
          <a:xfrm>
            <a:off x="1151707" y="1720467"/>
            <a:ext cx="5327394" cy="3871441"/>
          </a:xfrm>
          <a:prstGeom prst="rect">
            <a:avLst/>
          </a:prstGeom>
        </p:spPr>
      </p:pic>
      <p:sp>
        <p:nvSpPr>
          <p:cNvPr id="10" name="Title 1">
            <a:extLst>
              <a:ext uri="{FF2B5EF4-FFF2-40B4-BE49-F238E27FC236}">
                <a16:creationId xmlns:a16="http://schemas.microsoft.com/office/drawing/2014/main" id="{C6A88CCE-1732-C2CF-3CE6-14278F330637}"/>
              </a:ext>
            </a:extLst>
          </p:cNvPr>
          <p:cNvSpPr txBox="1">
            <a:spLocks/>
          </p:cNvSpPr>
          <p:nvPr/>
        </p:nvSpPr>
        <p:spPr>
          <a:xfrm>
            <a:off x="1332294" y="821192"/>
            <a:ext cx="7436223" cy="423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Innovation and Creativity in Tourism</a:t>
            </a:r>
          </a:p>
        </p:txBody>
      </p:sp>
    </p:spTree>
    <p:extLst>
      <p:ext uri="{BB962C8B-B14F-4D97-AF65-F5344CB8AC3E}">
        <p14:creationId xmlns:p14="http://schemas.microsoft.com/office/powerpoint/2010/main" val="55937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8092-4E17-2B49-A445-DD64F2467E20}"/>
              </a:ext>
            </a:extLst>
          </p:cNvPr>
          <p:cNvSpPr>
            <a:spLocks noGrp="1"/>
          </p:cNvSpPr>
          <p:nvPr>
            <p:ph type="title"/>
          </p:nvPr>
        </p:nvSpPr>
        <p:spPr>
          <a:xfrm>
            <a:off x="5961185" y="2321070"/>
            <a:ext cx="6688015" cy="3546087"/>
          </a:xfrm>
        </p:spPr>
        <p:txBody>
          <a:bodyPr/>
          <a:lstStyle/>
          <a:p>
            <a:pPr algn="l">
              <a:lnSpc>
                <a:spcPts val="2540"/>
              </a:lnSpc>
            </a:pPr>
            <a:r>
              <a:rPr lang="en-US" sz="2400" b="0" i="0" dirty="0">
                <a:solidFill>
                  <a:srgbClr val="000000"/>
                </a:solidFill>
                <a:effectLst/>
                <a:latin typeface="Arial Nova" panose="020B0504020202020204" pitchFamily="34" charset="0"/>
              </a:rPr>
              <a:t>- Problem-solving skills</a:t>
            </a:r>
            <a:br>
              <a:rPr lang="en-US" sz="2400" b="0" i="0" dirty="0">
                <a:solidFill>
                  <a:srgbClr val="000000"/>
                </a:solidFill>
                <a:effectLst/>
                <a:latin typeface="Arial Nova" panose="020B0504020202020204" pitchFamily="34" charset="0"/>
              </a:rPr>
            </a:br>
            <a:r>
              <a:rPr lang="en-US" sz="2400" b="0" i="0" dirty="0">
                <a:solidFill>
                  <a:srgbClr val="000000"/>
                </a:solidFill>
                <a:effectLst/>
                <a:latin typeface="Arial Nova" panose="020B0504020202020204" pitchFamily="34" charset="0"/>
              </a:rPr>
              <a:t>- Personal responsibility of tasks</a:t>
            </a:r>
            <a:br>
              <a:rPr lang="en-US" sz="2400" b="0" i="0" dirty="0">
                <a:solidFill>
                  <a:srgbClr val="000000"/>
                </a:solidFill>
                <a:effectLst/>
                <a:latin typeface="Arial Nova" panose="020B0504020202020204" pitchFamily="34" charset="0"/>
              </a:rPr>
            </a:br>
            <a:r>
              <a:rPr lang="en-US" sz="2400" b="0" i="0" dirty="0">
                <a:solidFill>
                  <a:srgbClr val="000000"/>
                </a:solidFill>
                <a:effectLst/>
                <a:latin typeface="Arial Nova" panose="020B0504020202020204" pitchFamily="34" charset="0"/>
              </a:rPr>
              <a:t>- Openness to ideas and information</a:t>
            </a:r>
            <a:br>
              <a:rPr lang="en-US" sz="2400" b="0" i="0" dirty="0">
                <a:solidFill>
                  <a:srgbClr val="000000"/>
                </a:solidFill>
                <a:effectLst/>
                <a:latin typeface="Arial Nova" panose="020B0504020202020204" pitchFamily="34" charset="0"/>
              </a:rPr>
            </a:br>
            <a:r>
              <a:rPr lang="en-US" sz="2400" b="0" i="0" dirty="0">
                <a:solidFill>
                  <a:srgbClr val="000000"/>
                </a:solidFill>
                <a:effectLst/>
                <a:latin typeface="Arial Nova" panose="020B0504020202020204" pitchFamily="34" charset="0"/>
              </a:rPr>
              <a:t>- Willingness to change and adapt</a:t>
            </a:r>
            <a:br>
              <a:rPr lang="en-US" sz="2400" b="0" i="0" dirty="0">
                <a:solidFill>
                  <a:srgbClr val="000000"/>
                </a:solidFill>
                <a:effectLst/>
                <a:latin typeface="Arial Nova" panose="020B0504020202020204" pitchFamily="34" charset="0"/>
              </a:rPr>
            </a:br>
            <a:r>
              <a:rPr lang="en-US" sz="2400" b="0" i="0" dirty="0">
                <a:solidFill>
                  <a:srgbClr val="000000"/>
                </a:solidFill>
                <a:effectLst/>
                <a:latin typeface="Arial Nova" panose="020B0504020202020204" pitchFamily="34" charset="0"/>
              </a:rPr>
              <a:t>- Openness to new duties, roles or methods</a:t>
            </a:r>
            <a:br>
              <a:rPr lang="en-US" sz="2400" b="0" i="0" dirty="0">
                <a:solidFill>
                  <a:srgbClr val="000000"/>
                </a:solidFill>
                <a:effectLst/>
                <a:latin typeface="Arial Nova" panose="020B0504020202020204" pitchFamily="34" charset="0"/>
              </a:rPr>
            </a:br>
            <a:r>
              <a:rPr lang="en-US" sz="2400" b="0" i="0" dirty="0">
                <a:solidFill>
                  <a:srgbClr val="000000"/>
                </a:solidFill>
                <a:effectLst/>
                <a:latin typeface="Arial Nova" panose="020B0504020202020204" pitchFamily="34" charset="0"/>
              </a:rPr>
              <a:t>- Interest in trying new things</a:t>
            </a:r>
            <a:br>
              <a:rPr lang="en-US" sz="2400" b="0" i="0" dirty="0">
                <a:solidFill>
                  <a:srgbClr val="000000"/>
                </a:solidFill>
                <a:effectLst/>
                <a:latin typeface="Arial Nova" panose="020B0504020202020204" pitchFamily="34" charset="0"/>
              </a:rPr>
            </a:br>
            <a:r>
              <a:rPr lang="en-US" sz="2400" b="0" i="0" dirty="0">
                <a:solidFill>
                  <a:srgbClr val="000000"/>
                </a:solidFill>
                <a:effectLst/>
                <a:latin typeface="Arial Nova" panose="020B0504020202020204" pitchFamily="34" charset="0"/>
              </a:rPr>
              <a:t>- Facing challenges and uncertainty with optimism</a:t>
            </a:r>
            <a:br>
              <a:rPr lang="en-US" sz="2400" b="0" i="0" dirty="0">
                <a:solidFill>
                  <a:srgbClr val="000000"/>
                </a:solidFill>
                <a:effectLst/>
                <a:latin typeface="Arial Nova" panose="020B0504020202020204" pitchFamily="34" charset="0"/>
              </a:rPr>
            </a:br>
            <a:r>
              <a:rPr lang="en-US" sz="2400" b="0" i="0" dirty="0">
                <a:solidFill>
                  <a:srgbClr val="000000"/>
                </a:solidFill>
                <a:effectLst/>
                <a:latin typeface="Arial Nova" panose="020B0504020202020204" pitchFamily="34" charset="0"/>
              </a:rPr>
              <a:t>- Able to question the status quo</a:t>
            </a:r>
            <a:br>
              <a:rPr lang="en-US" sz="2200" b="0" i="0" dirty="0">
                <a:solidFill>
                  <a:srgbClr val="000000"/>
                </a:solidFill>
                <a:effectLst/>
                <a:latin typeface="Arial Nova" panose="020B0504020202020204" pitchFamily="34" charset="0"/>
              </a:rPr>
            </a:br>
            <a:endParaRPr lang="en-US" sz="2200" b="0" i="0" dirty="0">
              <a:solidFill>
                <a:srgbClr val="000000"/>
              </a:solidFill>
              <a:effectLst/>
              <a:latin typeface="Arial Nova" panose="020B0504020202020204" pitchFamily="34" charset="0"/>
            </a:endParaRPr>
          </a:p>
        </p:txBody>
      </p:sp>
      <p:sp>
        <p:nvSpPr>
          <p:cNvPr id="5" name="TextBox 4">
            <a:extLst>
              <a:ext uri="{FF2B5EF4-FFF2-40B4-BE49-F238E27FC236}">
                <a16:creationId xmlns:a16="http://schemas.microsoft.com/office/drawing/2014/main" id="{0E29F766-E0A8-40D1-C286-A2547210FC31}"/>
              </a:ext>
            </a:extLst>
          </p:cNvPr>
          <p:cNvSpPr txBox="1"/>
          <p:nvPr/>
        </p:nvSpPr>
        <p:spPr>
          <a:xfrm>
            <a:off x="829914" y="3013501"/>
            <a:ext cx="6101860" cy="830997"/>
          </a:xfrm>
          <a:prstGeom prst="rect">
            <a:avLst/>
          </a:prstGeom>
          <a:noFill/>
        </p:spPr>
        <p:txBody>
          <a:bodyPr wrap="square">
            <a:spAutoFit/>
          </a:bodyPr>
          <a:lstStyle/>
          <a:p>
            <a:pPr algn="l"/>
            <a:r>
              <a:rPr lang="en-US" altLang="en-KR" sz="2400" b="1" dirty="0">
                <a:solidFill>
                  <a:srgbClr val="C00000"/>
                </a:solidFill>
              </a:rPr>
              <a:t>Creativity helps Tourism to</a:t>
            </a:r>
          </a:p>
          <a:p>
            <a:pPr algn="l"/>
            <a:r>
              <a:rPr lang="en-US" altLang="en-KR" sz="2400" b="1" dirty="0">
                <a:solidFill>
                  <a:srgbClr val="C00000"/>
                </a:solidFill>
              </a:rPr>
              <a:t>stay afloat and move forward</a:t>
            </a:r>
          </a:p>
        </p:txBody>
      </p:sp>
      <p:sp>
        <p:nvSpPr>
          <p:cNvPr id="6" name="Title 1">
            <a:extLst>
              <a:ext uri="{FF2B5EF4-FFF2-40B4-BE49-F238E27FC236}">
                <a16:creationId xmlns:a16="http://schemas.microsoft.com/office/drawing/2014/main" id="{F5AA9622-7B95-335C-4926-86238C97A071}"/>
              </a:ext>
            </a:extLst>
          </p:cNvPr>
          <p:cNvSpPr txBox="1">
            <a:spLocks/>
          </p:cNvSpPr>
          <p:nvPr/>
        </p:nvSpPr>
        <p:spPr>
          <a:xfrm>
            <a:off x="1332294" y="821192"/>
            <a:ext cx="7436223" cy="423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Innovation and Creativity in Tourism</a:t>
            </a:r>
          </a:p>
        </p:txBody>
      </p:sp>
    </p:spTree>
    <p:extLst>
      <p:ext uri="{BB962C8B-B14F-4D97-AF65-F5344CB8AC3E}">
        <p14:creationId xmlns:p14="http://schemas.microsoft.com/office/powerpoint/2010/main" val="177389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BA9C9-4D5A-5748-BFF9-DD9AAEED6204}"/>
              </a:ext>
            </a:extLst>
          </p:cNvPr>
          <p:cNvSpPr>
            <a:spLocks noGrp="1"/>
          </p:cNvSpPr>
          <p:nvPr>
            <p:ph type="title"/>
          </p:nvPr>
        </p:nvSpPr>
        <p:spPr>
          <a:xfrm>
            <a:off x="6750423" y="1710876"/>
            <a:ext cx="5233468" cy="1144701"/>
          </a:xfrm>
        </p:spPr>
        <p:txBody>
          <a:bodyPr/>
          <a:lstStyle/>
          <a:p>
            <a:r>
              <a:rPr lang="en-US" dirty="0"/>
              <a:t>Creativity is valuable at all levels</a:t>
            </a:r>
            <a:br>
              <a:rPr lang="en-US" dirty="0"/>
            </a:br>
            <a:endParaRPr lang="en-US" dirty="0"/>
          </a:p>
        </p:txBody>
      </p:sp>
      <p:sp>
        <p:nvSpPr>
          <p:cNvPr id="4" name="Content Placeholder 3">
            <a:extLst>
              <a:ext uri="{FF2B5EF4-FFF2-40B4-BE49-F238E27FC236}">
                <a16:creationId xmlns:a16="http://schemas.microsoft.com/office/drawing/2014/main" id="{508A8240-7578-7244-93BF-9B3EB556210F}"/>
              </a:ext>
            </a:extLst>
          </p:cNvPr>
          <p:cNvSpPr>
            <a:spLocks noGrp="1"/>
          </p:cNvSpPr>
          <p:nvPr>
            <p:ph idx="1"/>
          </p:nvPr>
        </p:nvSpPr>
        <p:spPr>
          <a:xfrm>
            <a:off x="6750423" y="3045518"/>
            <a:ext cx="5233467" cy="2767382"/>
          </a:xfrm>
        </p:spPr>
        <p:txBody>
          <a:bodyPr>
            <a:normAutofit/>
          </a:bodyPr>
          <a:lstStyle/>
          <a:p>
            <a:pPr marL="0" indent="0">
              <a:buNone/>
            </a:pPr>
            <a:r>
              <a:rPr lang="en-US" sz="2400" dirty="0">
                <a:latin typeface="Arial Nova" panose="020B0504020202020204" pitchFamily="34" charset="0"/>
              </a:rPr>
              <a:t>“If you’re a creative person, then you can find new angles and new ways to solve new problems.” </a:t>
            </a:r>
          </a:p>
          <a:p>
            <a:pPr marL="0" indent="0">
              <a:buNone/>
            </a:pPr>
            <a:endParaRPr lang="en-US" sz="2400" dirty="0">
              <a:latin typeface="Arial Nova" panose="020B0504020202020204" pitchFamily="34" charset="0"/>
            </a:endParaRPr>
          </a:p>
          <a:p>
            <a:pPr marL="0" indent="0">
              <a:buNone/>
            </a:pPr>
            <a:endParaRPr lang="en-US" sz="2400" dirty="0">
              <a:latin typeface="Arial Nova" panose="020B0504020202020204" pitchFamily="34" charset="0"/>
            </a:endParaRPr>
          </a:p>
          <a:p>
            <a:pPr marL="0" indent="0">
              <a:buNone/>
            </a:pPr>
            <a:endParaRPr lang="en-US" sz="2400" dirty="0">
              <a:latin typeface="Arial Nova" panose="020B0504020202020204" pitchFamily="34" charset="0"/>
            </a:endParaRPr>
          </a:p>
          <a:p>
            <a:pPr marL="0" indent="0">
              <a:buNone/>
            </a:pPr>
            <a:endParaRPr lang="en-US" sz="2400" dirty="0">
              <a:latin typeface="Arial Nova" panose="020B0504020202020204" pitchFamily="34" charset="0"/>
            </a:endParaRPr>
          </a:p>
          <a:p>
            <a:pPr marL="0" indent="0">
              <a:buNone/>
            </a:pPr>
            <a:endParaRPr lang="en-US" sz="2400" dirty="0">
              <a:latin typeface="Arial Nova" panose="020B0504020202020204" pitchFamily="34" charset="0"/>
            </a:endParaRPr>
          </a:p>
          <a:p>
            <a:pPr marL="0" indent="0">
              <a:buNone/>
            </a:pPr>
            <a:endParaRPr lang="en-US" sz="2400" dirty="0">
              <a:latin typeface="Arial Nova" panose="020B0504020202020204" pitchFamily="34" charset="0"/>
            </a:endParaRPr>
          </a:p>
          <a:p>
            <a:pPr marL="0" indent="0">
              <a:buNone/>
            </a:pPr>
            <a:endParaRPr lang="en-US" sz="2400" dirty="0">
              <a:latin typeface="Arial Nova" panose="020B0504020202020204" pitchFamily="34" charset="0"/>
            </a:endParaRPr>
          </a:p>
        </p:txBody>
      </p:sp>
      <p:sp>
        <p:nvSpPr>
          <p:cNvPr id="5" name="Date Placeholder 4">
            <a:extLst>
              <a:ext uri="{FF2B5EF4-FFF2-40B4-BE49-F238E27FC236}">
                <a16:creationId xmlns:a16="http://schemas.microsoft.com/office/drawing/2014/main" id="{2690872E-C46F-7C47-924E-A51948414B31}"/>
              </a:ext>
            </a:extLst>
          </p:cNvPr>
          <p:cNvSpPr>
            <a:spLocks noGrp="1"/>
          </p:cNvSpPr>
          <p:nvPr>
            <p:ph type="dt" sz="half" idx="10"/>
          </p:nvPr>
        </p:nvSpPr>
        <p:spPr>
          <a:xfrm>
            <a:off x="10102095" y="6282408"/>
            <a:ext cx="1266220" cy="365125"/>
          </a:xfrm>
        </p:spPr>
        <p:txBody>
          <a:bodyPr/>
          <a:lstStyle/>
          <a:p>
            <a:fld id="{D65460C0-EAAC-224C-BF9C-B28038AF74D0}" type="datetime3">
              <a:rPr lang="en-US" sz="800" smtClean="0"/>
              <a:pPr/>
              <a:t>24 September 2023</a:t>
            </a:fld>
            <a:endParaRPr lang="en-US" sz="800" dirty="0"/>
          </a:p>
        </p:txBody>
      </p:sp>
      <p:sp>
        <p:nvSpPr>
          <p:cNvPr id="7" name="Slide Number Placeholder 6">
            <a:extLst>
              <a:ext uri="{FF2B5EF4-FFF2-40B4-BE49-F238E27FC236}">
                <a16:creationId xmlns:a16="http://schemas.microsoft.com/office/drawing/2014/main" id="{3E6E94E3-02FF-0B4D-9D64-86F87DCCF461}"/>
              </a:ext>
            </a:extLst>
          </p:cNvPr>
          <p:cNvSpPr>
            <a:spLocks noGrp="1"/>
          </p:cNvSpPr>
          <p:nvPr>
            <p:ph type="sldNum" sz="quarter" idx="12"/>
          </p:nvPr>
        </p:nvSpPr>
        <p:spPr>
          <a:xfrm>
            <a:off x="10777540" y="62818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10" name="Title 1">
            <a:extLst>
              <a:ext uri="{FF2B5EF4-FFF2-40B4-BE49-F238E27FC236}">
                <a16:creationId xmlns:a16="http://schemas.microsoft.com/office/drawing/2014/main" id="{C6A88CCE-1732-C2CF-3CE6-14278F330637}"/>
              </a:ext>
            </a:extLst>
          </p:cNvPr>
          <p:cNvSpPr txBox="1">
            <a:spLocks/>
          </p:cNvSpPr>
          <p:nvPr/>
        </p:nvSpPr>
        <p:spPr>
          <a:xfrm>
            <a:off x="1332294" y="821192"/>
            <a:ext cx="7436223" cy="423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Innovation and Creativity in Tourism</a:t>
            </a:r>
          </a:p>
        </p:txBody>
      </p:sp>
      <p:pic>
        <p:nvPicPr>
          <p:cNvPr id="13" name="Picture 12" descr="Icon&#10;&#10;Description automatically generated">
            <a:extLst>
              <a:ext uri="{FF2B5EF4-FFF2-40B4-BE49-F238E27FC236}">
                <a16:creationId xmlns:a16="http://schemas.microsoft.com/office/drawing/2014/main" id="{4F9A02B4-7BB5-042A-FB41-4F9BA7783073}"/>
              </a:ext>
            </a:extLst>
          </p:cNvPr>
          <p:cNvPicPr>
            <a:picLocks noChangeAspect="1"/>
          </p:cNvPicPr>
          <p:nvPr/>
        </p:nvPicPr>
        <p:blipFill>
          <a:blip r:embed="rId2"/>
          <a:stretch>
            <a:fillRect/>
          </a:stretch>
        </p:blipFill>
        <p:spPr>
          <a:xfrm>
            <a:off x="819477" y="1910289"/>
            <a:ext cx="5233468" cy="3339904"/>
          </a:xfrm>
          <a:prstGeom prst="rect">
            <a:avLst/>
          </a:prstGeom>
        </p:spPr>
      </p:pic>
    </p:spTree>
    <p:extLst>
      <p:ext uri="{BB962C8B-B14F-4D97-AF65-F5344CB8AC3E}">
        <p14:creationId xmlns:p14="http://schemas.microsoft.com/office/powerpoint/2010/main" val="2086583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0641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rotWithShape="1">
          <a:blip r:embed="rId2"/>
          <a:srcRect l="-114" t="5916" r="-62" b="12931"/>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Understanding the Tourism Value Chain and the Tourism Ecosystem through System Thinking</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1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21778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t>Introducing the Value Chain &amp; Tourism (2)</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a:t>Session 2</a:t>
            </a:r>
            <a:endParaRPr lang="en-US" dirty="0"/>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24 September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65486" y="1802606"/>
            <a:ext cx="8009752" cy="3252787"/>
          </a:xfrm>
        </p:spPr>
        <p:txBody>
          <a:bodyPr anchor="ctr"/>
          <a:lstStyle/>
          <a:p>
            <a:r>
              <a:rPr lang="en-US" dirty="0">
                <a:latin typeface="Arial Nova" panose="020B0504020202020204" pitchFamily="34" charset="0"/>
              </a:rPr>
              <a:t>Tourism Services </a:t>
            </a:r>
            <a:r>
              <a:rPr lang="en-US" dirty="0">
                <a:solidFill>
                  <a:srgbClr val="C00000"/>
                </a:solidFill>
                <a:latin typeface="Arial Nova" panose="020B0504020202020204" pitchFamily="34" charset="0"/>
              </a:rPr>
              <a:t>vs</a:t>
            </a:r>
            <a:r>
              <a:rPr lang="en-US" dirty="0">
                <a:latin typeface="Arial Nova" panose="020B0504020202020204" pitchFamily="34" charset="0"/>
              </a:rPr>
              <a:t> Tourism Experiences</a:t>
            </a:r>
          </a:p>
          <a:p>
            <a:r>
              <a:rPr lang="en-US" dirty="0">
                <a:latin typeface="Arial Nova" panose="020B0504020202020204" pitchFamily="34" charset="0"/>
              </a:rPr>
              <a:t>Value-adding Strategies in the Tourism Sector</a:t>
            </a:r>
          </a:p>
          <a:p>
            <a:r>
              <a:rPr lang="en-US" dirty="0">
                <a:latin typeface="Arial Nova" panose="020B0504020202020204" pitchFamily="34" charset="0"/>
              </a:rPr>
              <a:t>Innovation &amp; Creativity in Tourism</a:t>
            </a:r>
          </a:p>
        </p:txBody>
      </p:sp>
    </p:spTree>
    <p:extLst>
      <p:ext uri="{BB962C8B-B14F-4D97-AF65-F5344CB8AC3E}">
        <p14:creationId xmlns:p14="http://schemas.microsoft.com/office/powerpoint/2010/main" val="71037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07555C5-E7DE-E44F-9E91-D44A9D0D5F1D}"/>
              </a:ext>
            </a:extLst>
          </p:cNvPr>
          <p:cNvPicPr>
            <a:picLocks noGrp="1" noChangeAspect="1"/>
          </p:cNvPicPr>
          <p:nvPr>
            <p:ph type="pic" idx="13"/>
          </p:nvPr>
        </p:nvPicPr>
        <p:blipFill>
          <a:blip r:embed="rId2"/>
          <a:srcRect t="1316" b="1316"/>
          <a:stretch/>
        </p:blipFill>
        <p:spPr>
          <a:xfrm>
            <a:off x="430306" y="1993239"/>
            <a:ext cx="5665694" cy="2221590"/>
          </a:xfrm>
        </p:spPr>
      </p:pic>
      <p:sp>
        <p:nvSpPr>
          <p:cNvPr id="4" name="Content Placeholder 3">
            <a:extLst>
              <a:ext uri="{FF2B5EF4-FFF2-40B4-BE49-F238E27FC236}">
                <a16:creationId xmlns:a16="http://schemas.microsoft.com/office/drawing/2014/main" id="{99267042-B249-8E45-BC0E-78513E85DBC5}"/>
              </a:ext>
            </a:extLst>
          </p:cNvPr>
          <p:cNvSpPr>
            <a:spLocks noGrp="1"/>
          </p:cNvSpPr>
          <p:nvPr>
            <p:ph idx="1"/>
          </p:nvPr>
        </p:nvSpPr>
        <p:spPr/>
        <p:txBody>
          <a:bodyPr>
            <a:noAutofit/>
          </a:bodyPr>
          <a:lstStyle/>
          <a:p>
            <a:pPr marL="0" indent="0" algn="ctr">
              <a:buNone/>
            </a:pPr>
            <a:r>
              <a:rPr lang="en-US" sz="2000" dirty="0">
                <a:latin typeface="Arial Nova" panose="020B0504020202020204" pitchFamily="34" charset="0"/>
              </a:rPr>
              <a:t>Skills, Training, Education, Products, Expertise</a:t>
            </a:r>
          </a:p>
        </p:txBody>
      </p:sp>
      <p:pic>
        <p:nvPicPr>
          <p:cNvPr id="12" name="Picture Placeholder 11">
            <a:extLst>
              <a:ext uri="{FF2B5EF4-FFF2-40B4-BE49-F238E27FC236}">
                <a16:creationId xmlns:a16="http://schemas.microsoft.com/office/drawing/2014/main" id="{97D4B751-11B1-6A40-AD63-46B84C3E7C73}"/>
              </a:ext>
            </a:extLst>
          </p:cNvPr>
          <p:cNvPicPr>
            <a:picLocks noGrp="1" noChangeAspect="1"/>
          </p:cNvPicPr>
          <p:nvPr>
            <p:ph type="pic" idx="14"/>
          </p:nvPr>
        </p:nvPicPr>
        <p:blipFill>
          <a:blip r:embed="rId3"/>
          <a:srcRect t="19497" b="19497"/>
          <a:stretch/>
        </p:blipFill>
        <p:spPr>
          <a:xfrm>
            <a:off x="6196283" y="1993239"/>
            <a:ext cx="5549153" cy="2221590"/>
          </a:xfrm>
        </p:spPr>
      </p:pic>
      <p:sp>
        <p:nvSpPr>
          <p:cNvPr id="6" name="Date Placeholder 5">
            <a:extLst>
              <a:ext uri="{FF2B5EF4-FFF2-40B4-BE49-F238E27FC236}">
                <a16:creationId xmlns:a16="http://schemas.microsoft.com/office/drawing/2014/main" id="{64B51A17-9E2B-344B-8A45-4A02687AC410}"/>
              </a:ext>
            </a:extLst>
          </p:cNvPr>
          <p:cNvSpPr>
            <a:spLocks noGrp="1"/>
          </p:cNvSpPr>
          <p:nvPr>
            <p:ph type="dt" sz="half" idx="10"/>
          </p:nvPr>
        </p:nvSpPr>
        <p:spPr>
          <a:xfrm>
            <a:off x="10105540" y="6265476"/>
            <a:ext cx="1275384" cy="365125"/>
          </a:xfrm>
        </p:spPr>
        <p:txBody>
          <a:bodyPr/>
          <a:lstStyle/>
          <a:p>
            <a:fld id="{D65460C0-EAAC-224C-BF9C-B28038AF74D0}" type="datetime3">
              <a:rPr lang="en-US" sz="800" smtClean="0"/>
              <a:pPr/>
              <a:t>24 September 2023</a:t>
            </a:fld>
            <a:endParaRPr lang="en-US" sz="800" dirty="0"/>
          </a:p>
        </p:txBody>
      </p:sp>
      <p:sp>
        <p:nvSpPr>
          <p:cNvPr id="8" name="Slide Number Placeholder 7">
            <a:extLst>
              <a:ext uri="{FF2B5EF4-FFF2-40B4-BE49-F238E27FC236}">
                <a16:creationId xmlns:a16="http://schemas.microsoft.com/office/drawing/2014/main" id="{367377F8-B937-834B-B339-201B7ECD01A8}"/>
              </a:ext>
            </a:extLst>
          </p:cNvPr>
          <p:cNvSpPr>
            <a:spLocks noGrp="1"/>
          </p:cNvSpPr>
          <p:nvPr>
            <p:ph type="sldNum" sz="quarter" idx="12"/>
          </p:nvPr>
        </p:nvSpPr>
        <p:spPr>
          <a:xfrm>
            <a:off x="10785567" y="6256409"/>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7" name="Title 1">
            <a:extLst>
              <a:ext uri="{FF2B5EF4-FFF2-40B4-BE49-F238E27FC236}">
                <a16:creationId xmlns:a16="http://schemas.microsoft.com/office/drawing/2014/main" id="{E50F66E7-020E-E82C-A1FB-D3401EABEAFE}"/>
              </a:ext>
            </a:extLst>
          </p:cNvPr>
          <p:cNvSpPr txBox="1">
            <a:spLocks/>
          </p:cNvSpPr>
          <p:nvPr/>
        </p:nvSpPr>
        <p:spPr>
          <a:xfrm>
            <a:off x="1842247" y="1397209"/>
            <a:ext cx="7436223" cy="423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a:latin typeface="Arial Nova" panose="020B0504020202020204" pitchFamily="34" charset="0"/>
              </a:rPr>
              <a:t>Tourism Services </a:t>
            </a:r>
            <a:r>
              <a:rPr lang="en-US">
                <a:solidFill>
                  <a:srgbClr val="C00000"/>
                </a:solidFill>
                <a:latin typeface="Arial Nova" panose="020B0504020202020204" pitchFamily="34" charset="0"/>
              </a:rPr>
              <a:t>vs</a:t>
            </a:r>
            <a:r>
              <a:rPr lang="en-US">
                <a:latin typeface="Arial Nova" panose="020B0504020202020204" pitchFamily="34" charset="0"/>
              </a:rPr>
              <a:t> Tourism Experiences</a:t>
            </a:r>
            <a:endParaRPr lang="en-US" dirty="0">
              <a:latin typeface="Arial Nova" panose="020B0504020202020204" pitchFamily="34" charset="0"/>
            </a:endParaRPr>
          </a:p>
        </p:txBody>
      </p:sp>
    </p:spTree>
    <p:extLst>
      <p:ext uri="{BB962C8B-B14F-4D97-AF65-F5344CB8AC3E}">
        <p14:creationId xmlns:p14="http://schemas.microsoft.com/office/powerpoint/2010/main" val="62407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BB45078-58EB-7D4E-A9E3-1EE33DF1D988}"/>
              </a:ext>
            </a:extLst>
          </p:cNvPr>
          <p:cNvSpPr>
            <a:spLocks noGrp="1"/>
          </p:cNvSpPr>
          <p:nvPr>
            <p:ph idx="16"/>
          </p:nvPr>
        </p:nvSpPr>
        <p:spPr>
          <a:xfrm>
            <a:off x="4339755" y="5107512"/>
            <a:ext cx="2810435" cy="1432524"/>
          </a:xfrm>
        </p:spPr>
        <p:txBody>
          <a:bodyPr>
            <a:normAutofit/>
          </a:bodyPr>
          <a:lstStyle/>
          <a:p>
            <a:r>
              <a:rPr lang="en-US" sz="2000" dirty="0">
                <a:latin typeface="Arial Nova" panose="020B0504020202020204" pitchFamily="34" charset="0"/>
              </a:rPr>
              <a:t>Environmental</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24 September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1397209"/>
            <a:ext cx="7436223" cy="423267"/>
          </a:xfrm>
        </p:spPr>
        <p:txBody>
          <a:bodyPr/>
          <a:lstStyle/>
          <a:p>
            <a:r>
              <a:rPr lang="en-US" dirty="0">
                <a:latin typeface="Arial Nova" panose="020B0504020202020204" pitchFamily="34" charset="0"/>
              </a:rPr>
              <a:t>Tourism Services </a:t>
            </a:r>
            <a:r>
              <a:rPr lang="en-US" dirty="0">
                <a:solidFill>
                  <a:srgbClr val="C00000"/>
                </a:solidFill>
                <a:latin typeface="Arial Nova" panose="020B0504020202020204" pitchFamily="34" charset="0"/>
              </a:rPr>
              <a:t>vs</a:t>
            </a:r>
            <a:r>
              <a:rPr lang="en-US" dirty="0">
                <a:latin typeface="Arial Nova" panose="020B0504020202020204" pitchFamily="34" charset="0"/>
              </a:rPr>
              <a:t> Tourism Experiences</a:t>
            </a:r>
          </a:p>
        </p:txBody>
      </p:sp>
      <p:pic>
        <p:nvPicPr>
          <p:cNvPr id="18" name="Picture 17" descr="A diagram of a process&#10;&#10;Description automatically generated">
            <a:extLst>
              <a:ext uri="{FF2B5EF4-FFF2-40B4-BE49-F238E27FC236}">
                <a16:creationId xmlns:a16="http://schemas.microsoft.com/office/drawing/2014/main" id="{E0A48AFE-3A8F-A22C-CA7D-393317D3F590}"/>
              </a:ext>
            </a:extLst>
          </p:cNvPr>
          <p:cNvPicPr>
            <a:picLocks noChangeAspect="1"/>
          </p:cNvPicPr>
          <p:nvPr/>
        </p:nvPicPr>
        <p:blipFill>
          <a:blip r:embed="rId2"/>
          <a:stretch>
            <a:fillRect/>
          </a:stretch>
        </p:blipFill>
        <p:spPr>
          <a:xfrm>
            <a:off x="1842247" y="2198417"/>
            <a:ext cx="7772400" cy="2752172"/>
          </a:xfrm>
          <a:prstGeom prst="rect">
            <a:avLst/>
          </a:prstGeom>
        </p:spPr>
      </p:pic>
    </p:spTree>
    <p:extLst>
      <p:ext uri="{BB962C8B-B14F-4D97-AF65-F5344CB8AC3E}">
        <p14:creationId xmlns:p14="http://schemas.microsoft.com/office/powerpoint/2010/main" val="313937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10639A-9EAC-C04D-AD89-3D354358F6F4}"/>
              </a:ext>
            </a:extLst>
          </p:cNvPr>
          <p:cNvSpPr>
            <a:spLocks noGrp="1"/>
          </p:cNvSpPr>
          <p:nvPr>
            <p:ph type="dt" sz="half" idx="10"/>
          </p:nvPr>
        </p:nvSpPr>
        <p:spPr>
          <a:xfrm>
            <a:off x="10085160" y="6264875"/>
            <a:ext cx="1266220" cy="365125"/>
          </a:xfrm>
        </p:spPr>
        <p:txBody>
          <a:bodyPr/>
          <a:lstStyle/>
          <a:p>
            <a:fld id="{D65460C0-EAAC-224C-BF9C-B28038AF74D0}" type="datetime3">
              <a:rPr lang="en-US" sz="800" smtClean="0"/>
              <a:pPr/>
              <a:t>24 September 2023</a:t>
            </a:fld>
            <a:endParaRPr lang="en-US" dirty="0"/>
          </a:p>
        </p:txBody>
      </p:sp>
      <p:sp>
        <p:nvSpPr>
          <p:cNvPr id="5" name="Slide Number Placeholder 4">
            <a:extLst>
              <a:ext uri="{FF2B5EF4-FFF2-40B4-BE49-F238E27FC236}">
                <a16:creationId xmlns:a16="http://schemas.microsoft.com/office/drawing/2014/main" id="{2B5968A8-0A28-EC4D-B656-43CE1BDF8C59}"/>
              </a:ext>
            </a:extLst>
          </p:cNvPr>
          <p:cNvSpPr>
            <a:spLocks noGrp="1"/>
          </p:cNvSpPr>
          <p:nvPr>
            <p:ph type="sldNum" sz="quarter" idx="12"/>
          </p:nvPr>
        </p:nvSpPr>
        <p:spPr>
          <a:xfrm>
            <a:off x="10786006"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9" name="Text Placeholder 8">
            <a:extLst>
              <a:ext uri="{FF2B5EF4-FFF2-40B4-BE49-F238E27FC236}">
                <a16:creationId xmlns:a16="http://schemas.microsoft.com/office/drawing/2014/main" id="{C96A5E53-1CDC-E744-A292-49EEF598981A}"/>
              </a:ext>
            </a:extLst>
          </p:cNvPr>
          <p:cNvSpPr>
            <a:spLocks noGrp="1"/>
          </p:cNvSpPr>
          <p:nvPr>
            <p:ph type="body" sz="quarter" idx="13"/>
          </p:nvPr>
        </p:nvSpPr>
        <p:spPr>
          <a:xfrm>
            <a:off x="1463040" y="2421526"/>
            <a:ext cx="4499402" cy="2575779"/>
          </a:xfrm>
        </p:spPr>
        <p:txBody>
          <a:bodyPr>
            <a:normAutofit fontScale="92500"/>
          </a:bodyPr>
          <a:lstStyle/>
          <a:p>
            <a:r>
              <a:rPr lang="en-US" sz="2200" dirty="0">
                <a:latin typeface="Arial Nova" panose="020B0504020202020204" pitchFamily="34" charset="0"/>
              </a:rPr>
              <a:t>Rigid </a:t>
            </a:r>
          </a:p>
          <a:p>
            <a:r>
              <a:rPr lang="en-US" sz="2200" dirty="0">
                <a:latin typeface="Arial Nova" panose="020B0504020202020204" pitchFamily="34" charset="0"/>
              </a:rPr>
              <a:t>Standardized</a:t>
            </a:r>
          </a:p>
          <a:p>
            <a:r>
              <a:rPr lang="en-US" sz="2200" dirty="0">
                <a:latin typeface="Arial Nova" panose="020B0504020202020204" pitchFamily="34" charset="0"/>
              </a:rPr>
              <a:t>One-way functional delivery</a:t>
            </a:r>
          </a:p>
          <a:p>
            <a:r>
              <a:rPr lang="en-US" sz="2200" dirty="0">
                <a:latin typeface="Arial Nova" panose="020B0504020202020204" pitchFamily="34" charset="0"/>
              </a:rPr>
              <a:t>Lack of employee flexibility</a:t>
            </a:r>
          </a:p>
          <a:p>
            <a:r>
              <a:rPr lang="en-US" sz="2200" dirty="0">
                <a:latin typeface="Arial Nova" panose="020B0504020202020204" pitchFamily="34" charset="0"/>
              </a:rPr>
              <a:t>Hyper-professionalism</a:t>
            </a:r>
          </a:p>
          <a:p>
            <a:r>
              <a:rPr lang="en-US" sz="2200" dirty="0">
                <a:latin typeface="Arial Nova" panose="020B0504020202020204" pitchFamily="34" charset="0"/>
              </a:rPr>
              <a:t>Detached from tourism experience </a:t>
            </a:r>
          </a:p>
          <a:p>
            <a:endParaRPr lang="en-US" sz="2200" dirty="0">
              <a:latin typeface="Arial Nova" panose="020B0504020202020204" pitchFamily="34" charset="0"/>
            </a:endParaRPr>
          </a:p>
          <a:p>
            <a:endParaRPr lang="en-US" sz="2200" dirty="0">
              <a:latin typeface="Arial Nova" panose="020B0504020202020204" pitchFamily="34" charset="0"/>
            </a:endParaRPr>
          </a:p>
          <a:p>
            <a:endParaRPr lang="en-US" sz="2200" dirty="0">
              <a:latin typeface="Arial Nova" panose="020B0504020202020204" pitchFamily="34" charset="0"/>
            </a:endParaRPr>
          </a:p>
          <a:p>
            <a:endParaRPr lang="en-US" sz="2200" dirty="0">
              <a:latin typeface="Arial Nova" panose="020B0504020202020204" pitchFamily="34" charset="0"/>
            </a:endParaRPr>
          </a:p>
        </p:txBody>
      </p:sp>
      <p:sp>
        <p:nvSpPr>
          <p:cNvPr id="10" name="Text Placeholder 9">
            <a:extLst>
              <a:ext uri="{FF2B5EF4-FFF2-40B4-BE49-F238E27FC236}">
                <a16:creationId xmlns:a16="http://schemas.microsoft.com/office/drawing/2014/main" id="{67253811-D15C-9649-812C-35CB8C4C6751}"/>
              </a:ext>
            </a:extLst>
          </p:cNvPr>
          <p:cNvSpPr>
            <a:spLocks noGrp="1"/>
          </p:cNvSpPr>
          <p:nvPr>
            <p:ph type="body" sz="quarter" idx="14"/>
          </p:nvPr>
        </p:nvSpPr>
        <p:spPr>
          <a:xfrm>
            <a:off x="6351478" y="2421525"/>
            <a:ext cx="5255305" cy="2575779"/>
          </a:xfrm>
        </p:spPr>
        <p:txBody>
          <a:bodyPr>
            <a:noAutofit/>
          </a:bodyPr>
          <a:lstStyle/>
          <a:p>
            <a:r>
              <a:rPr lang="en-US" sz="2000" dirty="0">
                <a:latin typeface="Arial Nova" panose="020B0504020202020204" pitchFamily="34" charset="0"/>
              </a:rPr>
              <a:t>Dynamic</a:t>
            </a:r>
          </a:p>
          <a:p>
            <a:r>
              <a:rPr lang="en-US" sz="2000" dirty="0">
                <a:latin typeface="Arial Nova" panose="020B0504020202020204" pitchFamily="34" charset="0"/>
              </a:rPr>
              <a:t>Personalized</a:t>
            </a:r>
          </a:p>
          <a:p>
            <a:r>
              <a:rPr lang="en-US" sz="2000" dirty="0">
                <a:latin typeface="Arial Nova" panose="020B0504020202020204" pitchFamily="34" charset="0"/>
              </a:rPr>
              <a:t>Cocreation of emotional values</a:t>
            </a:r>
          </a:p>
          <a:p>
            <a:r>
              <a:rPr lang="en-US" sz="2000" dirty="0">
                <a:latin typeface="Arial Nova" panose="020B0504020202020204" pitchFamily="34" charset="0"/>
              </a:rPr>
              <a:t>Employee flexibility</a:t>
            </a:r>
          </a:p>
          <a:p>
            <a:r>
              <a:rPr lang="en-US" sz="2000" dirty="0">
                <a:latin typeface="Arial Nova" panose="020B0504020202020204" pitchFamily="34" charset="0"/>
              </a:rPr>
              <a:t>Experiential Intelligence </a:t>
            </a:r>
          </a:p>
          <a:p>
            <a:r>
              <a:rPr lang="en-US" sz="2000" dirty="0">
                <a:latin typeface="Arial Nova" panose="020B0504020202020204" pitchFamily="34" charset="0"/>
              </a:rPr>
              <a:t>Situated in integrated tourism experience environment</a:t>
            </a:r>
          </a:p>
          <a:p>
            <a:endParaRPr lang="en-US" sz="2000" dirty="0"/>
          </a:p>
        </p:txBody>
      </p:sp>
      <p:sp>
        <p:nvSpPr>
          <p:cNvPr id="2" name="Title 2">
            <a:extLst>
              <a:ext uri="{FF2B5EF4-FFF2-40B4-BE49-F238E27FC236}">
                <a16:creationId xmlns:a16="http://schemas.microsoft.com/office/drawing/2014/main" id="{6B5ACF38-0068-1BDA-E06A-224B7C7DC6A1}"/>
              </a:ext>
            </a:extLst>
          </p:cNvPr>
          <p:cNvSpPr txBox="1">
            <a:spLocks/>
          </p:cNvSpPr>
          <p:nvPr/>
        </p:nvSpPr>
        <p:spPr>
          <a:xfrm>
            <a:off x="2277245" y="1398836"/>
            <a:ext cx="10056556" cy="503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latin typeface="Arial Nova" panose="020B0504020202020204" pitchFamily="34" charset="0"/>
              </a:rPr>
              <a:t>Tourism Services </a:t>
            </a:r>
            <a:r>
              <a:rPr lang="en-US" dirty="0">
                <a:solidFill>
                  <a:srgbClr val="C00000"/>
                </a:solidFill>
                <a:latin typeface="Arial Nova" panose="020B0504020202020204" pitchFamily="34" charset="0"/>
              </a:rPr>
              <a:t>vs</a:t>
            </a:r>
            <a:r>
              <a:rPr lang="en-US" dirty="0">
                <a:latin typeface="Arial Nova" panose="020B0504020202020204" pitchFamily="34" charset="0"/>
              </a:rPr>
              <a:t> Tourism Experiences</a:t>
            </a:r>
            <a:endParaRPr lang="en-US"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406095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8092-4E17-2B49-A445-DD64F2467E20}"/>
              </a:ext>
            </a:extLst>
          </p:cNvPr>
          <p:cNvSpPr>
            <a:spLocks noGrp="1"/>
          </p:cNvSpPr>
          <p:nvPr>
            <p:ph type="title"/>
          </p:nvPr>
        </p:nvSpPr>
        <p:spPr>
          <a:xfrm>
            <a:off x="3682875" y="2089440"/>
            <a:ext cx="8798313" cy="3546087"/>
          </a:xfrm>
        </p:spPr>
        <p:txBody>
          <a:bodyPr/>
          <a:lstStyle/>
          <a:p>
            <a:pPr>
              <a:lnSpc>
                <a:spcPct val="150000"/>
              </a:lnSpc>
            </a:pPr>
            <a:r>
              <a:rPr lang="en-US" sz="2600" b="0" dirty="0">
                <a:latin typeface="Arial Nova" panose="020B0504020202020204" pitchFamily="34" charset="0"/>
              </a:rPr>
              <a:t>Services are OK but what about </a:t>
            </a:r>
            <a:r>
              <a:rPr lang="en-US" sz="2600" b="0" dirty="0">
                <a:solidFill>
                  <a:schemeClr val="tx1"/>
                </a:solidFill>
                <a:latin typeface="Arial Nova" panose="020B0504020202020204" pitchFamily="34" charset="0"/>
              </a:rPr>
              <a:t>Experiences?</a:t>
            </a:r>
            <a:br>
              <a:rPr lang="en-US" sz="2600" b="0" dirty="0">
                <a:latin typeface="Arial Nova" panose="020B0504020202020204" pitchFamily="34" charset="0"/>
              </a:rPr>
            </a:br>
            <a:r>
              <a:rPr lang="en-US" sz="2600" b="0" dirty="0">
                <a:latin typeface="Arial Nova" panose="020B0504020202020204" pitchFamily="34" charset="0"/>
              </a:rPr>
              <a:t>Experiences IN and OUT of our Service Environment</a:t>
            </a:r>
            <a:br>
              <a:rPr lang="en-US" sz="2600" b="0" dirty="0">
                <a:latin typeface="Arial Nova" panose="020B0504020202020204" pitchFamily="34" charset="0"/>
              </a:rPr>
            </a:br>
            <a:r>
              <a:rPr lang="en-US" sz="2600" b="0" dirty="0">
                <a:latin typeface="Arial Nova" panose="020B0504020202020204" pitchFamily="34" charset="0"/>
              </a:rPr>
              <a:t>Follow the Guest and provide Experiences on the Spot</a:t>
            </a:r>
            <a:br>
              <a:rPr lang="en-US" sz="2600" b="0" dirty="0">
                <a:latin typeface="Arial Nova" panose="020B0504020202020204" pitchFamily="34" charset="0"/>
              </a:rPr>
            </a:br>
            <a:r>
              <a:rPr lang="en-US" sz="2600" b="0" dirty="0">
                <a:latin typeface="Arial Nova" panose="020B0504020202020204" pitchFamily="34" charset="0"/>
              </a:rPr>
              <a:t>Serve the Senses not simply the Needs</a:t>
            </a:r>
            <a:br>
              <a:rPr lang="en-US" sz="2600" b="0" dirty="0">
                <a:latin typeface="Arial Nova" panose="020B0504020202020204" pitchFamily="34" charset="0"/>
              </a:rPr>
            </a:br>
            <a:r>
              <a:rPr lang="en-US" sz="2600" b="0" dirty="0">
                <a:latin typeface="Arial Nova" panose="020B0504020202020204" pitchFamily="34" charset="0"/>
              </a:rPr>
              <a:t>Personalize – Customize – Cocreate </a:t>
            </a:r>
            <a:br>
              <a:rPr lang="en-US" sz="2600" b="0" dirty="0">
                <a:latin typeface="Arial Nova" panose="020B0504020202020204" pitchFamily="34" charset="0"/>
              </a:rPr>
            </a:br>
            <a:r>
              <a:rPr lang="en-US" sz="2600" b="0" dirty="0">
                <a:latin typeface="Arial Nova" panose="020B0504020202020204" pitchFamily="34" charset="0"/>
              </a:rPr>
              <a:t> </a:t>
            </a:r>
          </a:p>
        </p:txBody>
      </p:sp>
      <p:sp>
        <p:nvSpPr>
          <p:cNvPr id="3" name="Title 2">
            <a:extLst>
              <a:ext uri="{FF2B5EF4-FFF2-40B4-BE49-F238E27FC236}">
                <a16:creationId xmlns:a16="http://schemas.microsoft.com/office/drawing/2014/main" id="{3FABFDA3-C8BA-96C0-B22B-F887FCE3F5BA}"/>
              </a:ext>
            </a:extLst>
          </p:cNvPr>
          <p:cNvSpPr txBox="1">
            <a:spLocks/>
          </p:cNvSpPr>
          <p:nvPr/>
        </p:nvSpPr>
        <p:spPr>
          <a:xfrm>
            <a:off x="460637" y="1113935"/>
            <a:ext cx="10056556" cy="503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latin typeface="Arial Nova" panose="020B0504020202020204" pitchFamily="34" charset="0"/>
              </a:rPr>
              <a:t>Tourism Services </a:t>
            </a:r>
            <a:r>
              <a:rPr lang="en-US" dirty="0">
                <a:solidFill>
                  <a:srgbClr val="C00000"/>
                </a:solidFill>
                <a:latin typeface="Arial Nova" panose="020B0504020202020204" pitchFamily="34" charset="0"/>
              </a:rPr>
              <a:t>vs</a:t>
            </a:r>
            <a:r>
              <a:rPr lang="en-US" dirty="0">
                <a:latin typeface="Arial Nova" panose="020B0504020202020204" pitchFamily="34" charset="0"/>
              </a:rPr>
              <a:t> Tourism Experiences</a:t>
            </a:r>
            <a:endParaRPr lang="en-US"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73767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880F2A7-4697-8648-B852-E4A1215AA338}"/>
              </a:ext>
            </a:extLst>
          </p:cNvPr>
          <p:cNvPicPr>
            <a:picLocks noGrp="1" noChangeAspect="1"/>
          </p:cNvPicPr>
          <p:nvPr>
            <p:ph type="pic" idx="13"/>
          </p:nvPr>
        </p:nvPicPr>
        <p:blipFill>
          <a:blip r:embed="rId2"/>
          <a:srcRect l="9554" r="9554"/>
          <a:stretch/>
        </p:blipFill>
        <p:spPr>
          <a:xfrm>
            <a:off x="484094" y="2089987"/>
            <a:ext cx="3696097" cy="2284568"/>
          </a:xfrm>
        </p:spPr>
      </p:pic>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484093" y="4718930"/>
            <a:ext cx="2810435" cy="1432524"/>
          </a:xfrm>
        </p:spPr>
        <p:txBody>
          <a:bodyPr>
            <a:normAutofit/>
          </a:bodyPr>
          <a:lstStyle/>
          <a:p>
            <a:r>
              <a:rPr lang="en-US" sz="2000" dirty="0">
                <a:latin typeface="Arial Nova" panose="020B0504020202020204" pitchFamily="34" charset="0"/>
              </a:rPr>
              <a:t>Natural </a:t>
            </a:r>
          </a:p>
        </p:txBody>
      </p:sp>
      <p:pic>
        <p:nvPicPr>
          <p:cNvPr id="15" name="Picture Placeholder 14">
            <a:extLst>
              <a:ext uri="{FF2B5EF4-FFF2-40B4-BE49-F238E27FC236}">
                <a16:creationId xmlns:a16="http://schemas.microsoft.com/office/drawing/2014/main" id="{2C9488DD-5FA6-5A45-AE16-169ABEE642D1}"/>
              </a:ext>
            </a:extLst>
          </p:cNvPr>
          <p:cNvPicPr>
            <a:picLocks noGrp="1" noChangeAspect="1"/>
          </p:cNvPicPr>
          <p:nvPr>
            <p:ph type="pic" idx="14"/>
          </p:nvPr>
        </p:nvPicPr>
        <p:blipFill>
          <a:blip r:embed="rId3"/>
          <a:srcRect t="2669" b="2669"/>
          <a:stretch/>
        </p:blipFill>
        <p:spPr>
          <a:xfrm>
            <a:off x="4339755" y="2089987"/>
            <a:ext cx="3620069" cy="2284568"/>
          </a:xfrm>
        </p:spPr>
      </p:pic>
      <p:pic>
        <p:nvPicPr>
          <p:cNvPr id="17" name="Picture Placeholder 16">
            <a:extLst>
              <a:ext uri="{FF2B5EF4-FFF2-40B4-BE49-F238E27FC236}">
                <a16:creationId xmlns:a16="http://schemas.microsoft.com/office/drawing/2014/main" id="{127EAFAC-7BFB-6C48-80D8-7A8CE4682BA0}"/>
              </a:ext>
            </a:extLst>
          </p:cNvPr>
          <p:cNvPicPr>
            <a:picLocks noGrp="1" noChangeAspect="1"/>
          </p:cNvPicPr>
          <p:nvPr>
            <p:ph type="pic" idx="15"/>
          </p:nvPr>
        </p:nvPicPr>
        <p:blipFill>
          <a:blip r:embed="rId4"/>
          <a:srcRect t="2669" b="2669"/>
          <a:stretch/>
        </p:blipFill>
        <p:spPr>
          <a:xfrm>
            <a:off x="8119388" y="2089987"/>
            <a:ext cx="3620069" cy="2284568"/>
          </a:xfrm>
        </p:spPr>
      </p:pic>
      <p:sp>
        <p:nvSpPr>
          <p:cNvPr id="7" name="Content Placeholder 6">
            <a:extLst>
              <a:ext uri="{FF2B5EF4-FFF2-40B4-BE49-F238E27FC236}">
                <a16:creationId xmlns:a16="http://schemas.microsoft.com/office/drawing/2014/main" id="{8BB45078-58EB-7D4E-A9E3-1EE33DF1D988}"/>
              </a:ext>
            </a:extLst>
          </p:cNvPr>
          <p:cNvSpPr>
            <a:spLocks noGrp="1"/>
          </p:cNvSpPr>
          <p:nvPr>
            <p:ph idx="16"/>
          </p:nvPr>
        </p:nvSpPr>
        <p:spPr>
          <a:xfrm>
            <a:off x="4339755" y="4718930"/>
            <a:ext cx="2810435" cy="1432524"/>
          </a:xfrm>
        </p:spPr>
        <p:txBody>
          <a:bodyPr>
            <a:normAutofit/>
          </a:bodyPr>
          <a:lstStyle/>
          <a:p>
            <a:r>
              <a:rPr lang="en-US" sz="2000" dirty="0">
                <a:latin typeface="Arial Nova" panose="020B0504020202020204" pitchFamily="34" charset="0"/>
              </a:rPr>
              <a:t>Social</a:t>
            </a:r>
          </a:p>
        </p:txBody>
      </p:sp>
      <p:sp>
        <p:nvSpPr>
          <p:cNvPr id="8" name="Content Placeholder 7">
            <a:extLst>
              <a:ext uri="{FF2B5EF4-FFF2-40B4-BE49-F238E27FC236}">
                <a16:creationId xmlns:a16="http://schemas.microsoft.com/office/drawing/2014/main" id="{06E660C2-739B-2F47-B6B3-24D090BAE952}"/>
              </a:ext>
            </a:extLst>
          </p:cNvPr>
          <p:cNvSpPr>
            <a:spLocks noGrp="1"/>
          </p:cNvSpPr>
          <p:nvPr>
            <p:ph idx="17"/>
          </p:nvPr>
        </p:nvSpPr>
        <p:spPr>
          <a:xfrm>
            <a:off x="8119388" y="4718930"/>
            <a:ext cx="2810435" cy="1432524"/>
          </a:xfrm>
        </p:spPr>
        <p:txBody>
          <a:bodyPr>
            <a:normAutofit/>
          </a:bodyPr>
          <a:lstStyle/>
          <a:p>
            <a:r>
              <a:rPr lang="en-US" sz="2000" dirty="0">
                <a:latin typeface="Arial Nova" panose="020B0504020202020204" pitchFamily="34" charset="0"/>
              </a:rPr>
              <a:t>Well-Being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24 September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1397209"/>
            <a:ext cx="7436223" cy="423267"/>
          </a:xfrm>
        </p:spPr>
        <p:txBody>
          <a:bodyPr/>
          <a:lstStyle/>
          <a:p>
            <a:pPr algn="l"/>
            <a:r>
              <a:rPr lang="en-US" dirty="0">
                <a:latin typeface="Arial Nova" panose="020B0504020202020204" pitchFamily="34" charset="0"/>
              </a:rPr>
              <a:t>Adding Value Strategies</a:t>
            </a:r>
          </a:p>
        </p:txBody>
      </p:sp>
    </p:spTree>
    <p:extLst>
      <p:ext uri="{BB962C8B-B14F-4D97-AF65-F5344CB8AC3E}">
        <p14:creationId xmlns:p14="http://schemas.microsoft.com/office/powerpoint/2010/main" val="227658083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10485</TotalTime>
  <Words>509</Words>
  <Application>Microsoft Macintosh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Nova</vt:lpstr>
      <vt:lpstr>Calibri</vt:lpstr>
      <vt:lpstr>Helvetica Light</vt:lpstr>
      <vt:lpstr>PT Serif</vt:lpstr>
      <vt:lpstr>Office Theme</vt:lpstr>
      <vt:lpstr>Sustainable &amp; Smart Tourism</vt:lpstr>
      <vt:lpstr>Understanding the Tourism Value Chain and the Tourism Ecosystem through System Thinking</vt:lpstr>
      <vt:lpstr>Introducing the Value Chain &amp; Tourism (2)</vt:lpstr>
      <vt:lpstr>PowerPoint Presentation</vt:lpstr>
      <vt:lpstr>PowerPoint Presentation</vt:lpstr>
      <vt:lpstr>Tourism Services vs Tourism Experiences</vt:lpstr>
      <vt:lpstr>PowerPoint Presentation</vt:lpstr>
      <vt:lpstr>Services are OK but what about Experiences? Experiences IN and OUT of our Service Environment Follow the Guest and provide Experiences on the Spot Serve the Senses not simply the Needs Personalize – Customize – Cocreate   </vt:lpstr>
      <vt:lpstr>Adding Value Strategies</vt:lpstr>
      <vt:lpstr>Adding Value Strategies</vt:lpstr>
      <vt:lpstr>PowerPoint Presentation</vt:lpstr>
      <vt:lpstr>PowerPoint Presentation</vt:lpstr>
      <vt:lpstr>Innovation Needs Creativity</vt:lpstr>
      <vt:lpstr>- Problem-solving skills - Personal responsibility of tasks - Openness to ideas and information - Willingness to change and adapt - Openness to new duties, roles or methods - Interest in trying new things - Facing challenges and uncertainty with optimism - Able to question the status quo </vt:lpstr>
      <vt:lpstr>Creativity is valuable at all levels </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484</cp:revision>
  <dcterms:created xsi:type="dcterms:W3CDTF">2023-02-25T10:22:15Z</dcterms:created>
  <dcterms:modified xsi:type="dcterms:W3CDTF">2023-09-24T12:55:27Z</dcterms:modified>
</cp:coreProperties>
</file>