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W99GMI3Pk8i5h/HQz2kop7aoN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62EAD0-8494-44D2-9982-4E109B53BB5C}">
  <a:tblStyle styleId="{7C62EAD0-8494-44D2-9982-4E109B53BB5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DF7"/>
          </a:solidFill>
        </a:fill>
      </a:tcStyle>
    </a:wholeTbl>
    <a:band1H>
      <a:tcTxStyle/>
      <a:tcStyle>
        <a:fill>
          <a:solidFill>
            <a:srgbClr val="CAD9EE"/>
          </a:solidFill>
        </a:fill>
      </a:tcStyle>
    </a:band1H>
    <a:band2H>
      <a:tcTxStyle/>
    </a:band2H>
    <a:band1V>
      <a:tcTxStyle/>
      <a:tcStyle>
        <a:fill>
          <a:solidFill>
            <a:srgbClr val="CAD9E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 Slide">
  <p:cSld name="0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1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8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331" y="424517"/>
            <a:ext cx="2035954" cy="72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18"/>
          <p:cNvGrpSpPr/>
          <p:nvPr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22" name="Google Shape;22;p18"/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and Content">
  <p:cSld name="03_Title and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/>
          <p:nvPr/>
        </p:nvSpPr>
        <p:spPr>
          <a:xfrm>
            <a:off x="447699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7"/>
          <p:cNvSpPr/>
          <p:nvPr/>
        </p:nvSpPr>
        <p:spPr>
          <a:xfrm>
            <a:off x="4274805" y="1443092"/>
            <a:ext cx="3645798" cy="3645798"/>
          </a:xfrm>
          <a:prstGeom prst="ellipse">
            <a:avLst/>
          </a:prstGeom>
          <a:solidFill>
            <a:srgbClr val="01B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/>
          <p:nvPr/>
        </p:nvSpPr>
        <p:spPr>
          <a:xfrm>
            <a:off x="8101911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839788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4689420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7"/>
          <p:cNvSpPr txBox="1"/>
          <p:nvPr>
            <p:ph idx="3" type="body"/>
          </p:nvPr>
        </p:nvSpPr>
        <p:spPr>
          <a:xfrm>
            <a:off x="8539053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27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le and Content">
  <p:cSld name="04_Title and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/>
          <p:nvPr/>
        </p:nvSpPr>
        <p:spPr>
          <a:xfrm>
            <a:off x="447699" y="1443092"/>
            <a:ext cx="3645798" cy="3645798"/>
          </a:xfrm>
          <a:prstGeom prst="ellipse">
            <a:avLst/>
          </a:prstGeom>
          <a:noFill/>
          <a:ln cap="flat" cmpd="sng" w="19050">
            <a:solidFill>
              <a:srgbClr val="4E8F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4274805" y="1443092"/>
            <a:ext cx="3645798" cy="3645798"/>
          </a:xfrm>
          <a:prstGeom prst="ellipse">
            <a:avLst/>
          </a:prstGeom>
          <a:noFill/>
          <a:ln cap="flat" cmpd="sng" w="19050">
            <a:solidFill>
              <a:srgbClr val="01B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8101911" y="1443092"/>
            <a:ext cx="3645798" cy="3645798"/>
          </a:xfrm>
          <a:prstGeom prst="ellipse">
            <a:avLst/>
          </a:prstGeom>
          <a:noFill/>
          <a:ln cap="flat" cmpd="sng" w="19050">
            <a:solidFill>
              <a:srgbClr val="4E8F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839788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8"/>
          <p:cNvSpPr txBox="1"/>
          <p:nvPr>
            <p:ph idx="2" type="body"/>
          </p:nvPr>
        </p:nvSpPr>
        <p:spPr>
          <a:xfrm>
            <a:off x="4689420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28"/>
          <p:cNvSpPr txBox="1"/>
          <p:nvPr>
            <p:ph idx="3" type="body"/>
          </p:nvPr>
        </p:nvSpPr>
        <p:spPr>
          <a:xfrm>
            <a:off x="8539053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itle and Content">
  <p:cSld name="05_Title and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6111279" y="1110407"/>
            <a:ext cx="5050420" cy="2500131"/>
          </a:xfrm>
          <a:prstGeom prst="rect">
            <a:avLst/>
          </a:prstGeom>
          <a:solidFill>
            <a:srgbClr val="4E8F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1060859" y="3597954"/>
            <a:ext cx="5050420" cy="2500131"/>
          </a:xfrm>
          <a:prstGeom prst="rect">
            <a:avLst/>
          </a:prstGeom>
          <a:solidFill>
            <a:srgbClr val="73C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6535684" y="1473347"/>
            <a:ext cx="4201610" cy="1781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29"/>
          <p:cNvSpPr txBox="1"/>
          <p:nvPr>
            <p:ph idx="2" type="body"/>
          </p:nvPr>
        </p:nvSpPr>
        <p:spPr>
          <a:xfrm>
            <a:off x="1471817" y="3965796"/>
            <a:ext cx="4201610" cy="1781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29"/>
          <p:cNvSpPr/>
          <p:nvPr>
            <p:ph idx="3" type="pic"/>
          </p:nvPr>
        </p:nvSpPr>
        <p:spPr>
          <a:xfrm>
            <a:off x="1060859" y="1110407"/>
            <a:ext cx="5050420" cy="2479994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/>
          <p:nvPr>
            <p:ph idx="4" type="pic"/>
          </p:nvPr>
        </p:nvSpPr>
        <p:spPr>
          <a:xfrm>
            <a:off x="6111279" y="3597954"/>
            <a:ext cx="5050420" cy="2479994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9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itle and Content">
  <p:cSld name="06_Title and Conte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>
            <p:ph idx="2" type="pic"/>
          </p:nvPr>
        </p:nvSpPr>
        <p:spPr>
          <a:xfrm>
            <a:off x="799447" y="1368775"/>
            <a:ext cx="5659624" cy="4112874"/>
          </a:xfrm>
          <a:prstGeom prst="rect">
            <a:avLst/>
          </a:prstGeom>
          <a:noFill/>
          <a:ln>
            <a:noFill/>
          </a:ln>
        </p:spPr>
      </p:sp>
      <p:pic>
        <p:nvPicPr>
          <p:cNvPr id="150" name="Google Shape;15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>
            <p:ph type="title"/>
          </p:nvPr>
        </p:nvSpPr>
        <p:spPr>
          <a:xfrm>
            <a:off x="6750423" y="1396792"/>
            <a:ext cx="4622099" cy="11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" type="body"/>
          </p:nvPr>
        </p:nvSpPr>
        <p:spPr>
          <a:xfrm>
            <a:off x="6750423" y="2693826"/>
            <a:ext cx="4622100" cy="276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itle and Content">
  <p:cSld name="08_Title and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/>
          <p:nvPr>
            <p:ph idx="2" type="pic"/>
          </p:nvPr>
        </p:nvSpPr>
        <p:spPr>
          <a:xfrm>
            <a:off x="484093" y="1130985"/>
            <a:ext cx="3696097" cy="2284568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1"/>
          <p:cNvSpPr txBox="1"/>
          <p:nvPr>
            <p:ph type="title"/>
          </p:nvPr>
        </p:nvSpPr>
        <p:spPr>
          <a:xfrm>
            <a:off x="2407024" y="36306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1842247" y="4087906"/>
            <a:ext cx="2810435" cy="143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/>
          <p:nvPr>
            <p:ph idx="3" type="pic"/>
          </p:nvPr>
        </p:nvSpPr>
        <p:spPr>
          <a:xfrm>
            <a:off x="4339755" y="1130985"/>
            <a:ext cx="3620069" cy="2284568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1"/>
          <p:cNvSpPr/>
          <p:nvPr>
            <p:ph idx="4" type="pic"/>
          </p:nvPr>
        </p:nvSpPr>
        <p:spPr>
          <a:xfrm>
            <a:off x="8119388" y="1130985"/>
            <a:ext cx="3620069" cy="2284568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1"/>
          <p:cNvSpPr txBox="1"/>
          <p:nvPr>
            <p:ph idx="5" type="body"/>
          </p:nvPr>
        </p:nvSpPr>
        <p:spPr>
          <a:xfrm>
            <a:off x="4703944" y="4087906"/>
            <a:ext cx="2810435" cy="143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6" type="body"/>
          </p:nvPr>
        </p:nvSpPr>
        <p:spPr>
          <a:xfrm>
            <a:off x="7565642" y="4087906"/>
            <a:ext cx="2810435" cy="143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Title and Content">
  <p:cSld name="09_Title and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1068552" y="2868428"/>
            <a:ext cx="10060112" cy="2212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type="title"/>
          </p:nvPr>
        </p:nvSpPr>
        <p:spPr>
          <a:xfrm>
            <a:off x="1068552" y="1929737"/>
            <a:ext cx="10054896" cy="62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1596737" y="1838902"/>
            <a:ext cx="8939646" cy="3335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ransition Slide">
  <p:cSld name="01_Transition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>
            <p:ph type="title"/>
          </p:nvPr>
        </p:nvSpPr>
        <p:spPr>
          <a:xfrm>
            <a:off x="4343937" y="2841113"/>
            <a:ext cx="7179582" cy="785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ransition Slide">
  <p:cSld name="02_Transition Slid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/>
          <p:cNvSpPr txBox="1"/>
          <p:nvPr>
            <p:ph type="title"/>
          </p:nvPr>
        </p:nvSpPr>
        <p:spPr>
          <a:xfrm>
            <a:off x="1642300" y="2778767"/>
            <a:ext cx="7179582" cy="785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 Slide">
  <p:cSld name="02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ctrTitle"/>
          </p:nvPr>
        </p:nvSpPr>
        <p:spPr>
          <a:xfrm>
            <a:off x="3645030" y="2378362"/>
            <a:ext cx="4974037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subTitle"/>
          </p:nvPr>
        </p:nvSpPr>
        <p:spPr>
          <a:xfrm>
            <a:off x="3645030" y="4820227"/>
            <a:ext cx="4974037" cy="71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3645030" y="3438525"/>
            <a:ext cx="4974037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Slide">
  <p:cSld name="03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0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331" y="424517"/>
            <a:ext cx="2035954" cy="72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20"/>
          <p:cNvGrpSpPr/>
          <p:nvPr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39" name="Google Shape;39;p20"/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D3D3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0"/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0"/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AEAE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0"/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6F6F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Contents">
  <p:cSld name="01_Cont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782" y="-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 txBox="1"/>
          <p:nvPr>
            <p:ph type="title"/>
          </p:nvPr>
        </p:nvSpPr>
        <p:spPr>
          <a:xfrm>
            <a:off x="1304845" y="2745436"/>
            <a:ext cx="18539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3792104" y="1948293"/>
            <a:ext cx="7482032" cy="32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itle and Content">
  <p:cSld name="07_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/>
          <p:nvPr>
            <p:ph idx="2" type="pic"/>
          </p:nvPr>
        </p:nvSpPr>
        <p:spPr>
          <a:xfrm>
            <a:off x="430306" y="1368775"/>
            <a:ext cx="5665694" cy="222159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2"/>
          <p:cNvSpPr txBox="1"/>
          <p:nvPr>
            <p:ph type="title"/>
          </p:nvPr>
        </p:nvSpPr>
        <p:spPr>
          <a:xfrm>
            <a:off x="956585" y="3746744"/>
            <a:ext cx="10056556" cy="503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2"/>
          <p:cNvSpPr/>
          <p:nvPr>
            <p:ph idx="3" type="pic"/>
          </p:nvPr>
        </p:nvSpPr>
        <p:spPr>
          <a:xfrm>
            <a:off x="6196283" y="1368775"/>
            <a:ext cx="5549153" cy="222159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8743950" y="6188675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3"/>
          <p:cNvSpPr txBox="1"/>
          <p:nvPr>
            <p:ph type="title"/>
          </p:nvPr>
        </p:nvSpPr>
        <p:spPr>
          <a:xfrm>
            <a:off x="1248133" y="1277937"/>
            <a:ext cx="9676430" cy="62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1248133" y="2201008"/>
            <a:ext cx="4597082" cy="322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6757682" y="2201008"/>
            <a:ext cx="4166886" cy="322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9" name="Google Shape;69;p23"/>
          <p:cNvCxnSpPr/>
          <p:nvPr/>
        </p:nvCxnSpPr>
        <p:spPr>
          <a:xfrm>
            <a:off x="6281194" y="2212583"/>
            <a:ext cx="0" cy="341164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end slide">
  <p:cSld name="01_end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/>
        </p:nvSpPr>
        <p:spPr>
          <a:xfrm>
            <a:off x="0" y="1070937"/>
            <a:ext cx="12192000" cy="5787063"/>
          </a:xfrm>
          <a:prstGeom prst="rect">
            <a:avLst/>
          </a:prstGeom>
          <a:solidFill>
            <a:srgbClr val="CCE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4"/>
          <p:cNvSpPr txBox="1"/>
          <p:nvPr/>
        </p:nvSpPr>
        <p:spPr>
          <a:xfrm>
            <a:off x="3027328" y="5363522"/>
            <a:ext cx="613734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123 Mittraphap Rd., Muang District, Khon Kaen 40002, THAILAND 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Tel.  : +66 (0) 4320 2411</a:t>
            </a:r>
            <a:br>
              <a:rPr b="0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Fax. : +66 (0) 4320 3656</a:t>
            </a:r>
            <a:br>
              <a:rPr b="0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Email : information@mekonginstitute.org</a:t>
            </a:r>
            <a:endParaRPr/>
          </a:p>
        </p:txBody>
      </p:sp>
      <p:sp>
        <p:nvSpPr>
          <p:cNvPr id="76" name="Google Shape;76;p24"/>
          <p:cNvSpPr/>
          <p:nvPr/>
        </p:nvSpPr>
        <p:spPr>
          <a:xfrm>
            <a:off x="0" y="2317"/>
            <a:ext cx="12192000" cy="4105054"/>
          </a:xfrm>
          <a:prstGeom prst="rect">
            <a:avLst/>
          </a:prstGeom>
          <a:solidFill>
            <a:srgbClr val="008C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2557" y="929925"/>
            <a:ext cx="2063702" cy="7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4"/>
          <p:cNvSpPr txBox="1"/>
          <p:nvPr/>
        </p:nvSpPr>
        <p:spPr>
          <a:xfrm>
            <a:off x="6814937" y="4430766"/>
            <a:ext cx="1454565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 Institute</a:t>
            </a:r>
            <a:endParaRPr/>
          </a:p>
        </p:txBody>
      </p:sp>
      <p:sp>
        <p:nvSpPr>
          <p:cNvPr id="79" name="Google Shape;79;p24"/>
          <p:cNvSpPr txBox="1"/>
          <p:nvPr/>
        </p:nvSpPr>
        <p:spPr>
          <a:xfrm>
            <a:off x="4471922" y="4430766"/>
            <a:ext cx="171296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mekonginstitute.org</a:t>
            </a:r>
            <a:endParaRPr b="1" i="0" sz="1200" u="none" cap="none" strike="noStrike">
              <a:solidFill>
                <a:srgbClr val="0F42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 txBox="1"/>
          <p:nvPr/>
        </p:nvSpPr>
        <p:spPr>
          <a:xfrm>
            <a:off x="2300918" y="4430766"/>
            <a:ext cx="171296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mekonginstitute.org</a:t>
            </a:r>
            <a:endParaRPr b="1" i="0" sz="1200" u="none" cap="none" strike="noStrike">
              <a:solidFill>
                <a:srgbClr val="0F42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4"/>
          <p:cNvSpPr txBox="1"/>
          <p:nvPr/>
        </p:nvSpPr>
        <p:spPr>
          <a:xfrm>
            <a:off x="8899549" y="4430766"/>
            <a:ext cx="13660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MekongInstitute</a:t>
            </a:r>
            <a:endParaRPr b="1" i="0" sz="1200" u="none" cap="none" strike="noStrike">
              <a:solidFill>
                <a:srgbClr val="0F42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24"/>
          <p:cNvGrpSpPr/>
          <p:nvPr/>
        </p:nvGrpSpPr>
        <p:grpSpPr>
          <a:xfrm>
            <a:off x="9216541" y="3801190"/>
            <a:ext cx="538298" cy="538298"/>
            <a:chOff x="9216541" y="3801190"/>
            <a:chExt cx="538298" cy="538298"/>
          </a:xfrm>
        </p:grpSpPr>
        <p:sp>
          <p:nvSpPr>
            <p:cNvPr id="83" name="Google Shape;83;p24"/>
            <p:cNvSpPr/>
            <p:nvPr/>
          </p:nvSpPr>
          <p:spPr>
            <a:xfrm>
              <a:off x="9216541" y="3801190"/>
              <a:ext cx="538298" cy="538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97866" y="3943599"/>
              <a:ext cx="377762" cy="3033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24"/>
          <p:cNvGrpSpPr/>
          <p:nvPr/>
        </p:nvGrpSpPr>
        <p:grpSpPr>
          <a:xfrm>
            <a:off x="5050812" y="3801896"/>
            <a:ext cx="538038" cy="531425"/>
            <a:chOff x="5050812" y="3801896"/>
            <a:chExt cx="538038" cy="531425"/>
          </a:xfrm>
        </p:grpSpPr>
        <p:sp>
          <p:nvSpPr>
            <p:cNvPr id="86" name="Google Shape;86;p24"/>
            <p:cNvSpPr/>
            <p:nvPr/>
          </p:nvSpPr>
          <p:spPr>
            <a:xfrm>
              <a:off x="5050812" y="3801896"/>
              <a:ext cx="538038" cy="5314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Google Shape;8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6302" y="3830755"/>
              <a:ext cx="485967" cy="5011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24"/>
          <p:cNvGrpSpPr/>
          <p:nvPr/>
        </p:nvGrpSpPr>
        <p:grpSpPr>
          <a:xfrm>
            <a:off x="2834970" y="3801451"/>
            <a:ext cx="538037" cy="538037"/>
            <a:chOff x="2834970" y="3801451"/>
            <a:chExt cx="538037" cy="538037"/>
          </a:xfrm>
        </p:grpSpPr>
        <p:sp>
          <p:nvSpPr>
            <p:cNvPr id="89" name="Google Shape;89;p24"/>
            <p:cNvSpPr/>
            <p:nvPr/>
          </p:nvSpPr>
          <p:spPr>
            <a:xfrm>
              <a:off x="2834970" y="3801451"/>
              <a:ext cx="538037" cy="5380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73590" y="3829303"/>
              <a:ext cx="460795" cy="4751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24"/>
          <p:cNvGrpSpPr/>
          <p:nvPr/>
        </p:nvGrpSpPr>
        <p:grpSpPr>
          <a:xfrm>
            <a:off x="7285078" y="3801190"/>
            <a:ext cx="538038" cy="531425"/>
            <a:chOff x="7285078" y="3801190"/>
            <a:chExt cx="538038" cy="531425"/>
          </a:xfrm>
        </p:grpSpPr>
        <p:sp>
          <p:nvSpPr>
            <p:cNvPr id="92" name="Google Shape;92;p24"/>
            <p:cNvSpPr/>
            <p:nvPr/>
          </p:nvSpPr>
          <p:spPr>
            <a:xfrm>
              <a:off x="7285078" y="3801190"/>
              <a:ext cx="538038" cy="5314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07316" y="3820122"/>
              <a:ext cx="493562" cy="4935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24"/>
          <p:cNvSpPr txBox="1"/>
          <p:nvPr>
            <p:ph type="title"/>
          </p:nvPr>
        </p:nvSpPr>
        <p:spPr>
          <a:xfrm>
            <a:off x="3269620" y="2320620"/>
            <a:ext cx="6183687" cy="899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Contents">
  <p:cSld name="02_Conten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 txBox="1"/>
          <p:nvPr>
            <p:ph type="title"/>
          </p:nvPr>
        </p:nvSpPr>
        <p:spPr>
          <a:xfrm>
            <a:off x="1896549" y="1650533"/>
            <a:ext cx="1853991" cy="64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1896550" y="2631688"/>
            <a:ext cx="4045056" cy="2575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6229559" y="2631688"/>
            <a:ext cx="4045056" cy="2575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 and Content">
  <p:cSld name="01_Title and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>
            <p:ph type="title"/>
          </p:nvPr>
        </p:nvSpPr>
        <p:spPr>
          <a:xfrm>
            <a:off x="1608880" y="1277937"/>
            <a:ext cx="9097703" cy="62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1608881" y="2176041"/>
            <a:ext cx="9097702" cy="3067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6.jp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30.jp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30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/>
              <a:t>Sustainable &amp; Smart Tourism</a:t>
            </a:r>
            <a:endParaRPr/>
          </a:p>
        </p:txBody>
      </p:sp>
      <p:sp>
        <p:nvSpPr>
          <p:cNvPr id="195" name="Google Shape;195;p1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Organized by Mekong Institute (MI)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	Funded by Mekong – Korea Cooperation Fund (MKCF)											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    November 2023</a:t>
            </a:r>
            <a:endParaRPr/>
          </a:p>
        </p:txBody>
      </p:sp>
      <p:sp>
        <p:nvSpPr>
          <p:cNvPr id="196" name="Google Shape;196;p1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Training Program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10"/>
          <p:cNvGraphicFramePr/>
          <p:nvPr/>
        </p:nvGraphicFramePr>
        <p:xfrm>
          <a:off x="5057898" y="16501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{7C62EAD0-8494-44D2-9982-4E109B53BB5C}</a:tableStyleId>
              </a:tblPr>
              <a:tblGrid>
                <a:gridCol w="6730325"/>
              </a:tblGrid>
              <a:tr h="42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Global vs Local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Global Dynamics difficult to Control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Local Characteristics are allienated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Global Metworking can Help IF!!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Localization improves Competitivenes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Balanced Combination - GLOCALization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85" name="Google Shape;285;p10"/>
          <p:cNvSpPr txBox="1"/>
          <p:nvPr>
            <p:ph idx="10" type="dt"/>
          </p:nvPr>
        </p:nvSpPr>
        <p:spPr>
          <a:xfrm>
            <a:off x="10093630" y="6281808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/>
          </a:p>
        </p:txBody>
      </p:sp>
      <p:sp>
        <p:nvSpPr>
          <p:cNvPr id="286" name="Google Shape;286;p10"/>
          <p:cNvSpPr txBox="1"/>
          <p:nvPr>
            <p:ph idx="12" type="sldNum"/>
          </p:nvPr>
        </p:nvSpPr>
        <p:spPr>
          <a:xfrm>
            <a:off x="10786009" y="62648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567629" y="970211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Global vs Local Tourism Systems</a:t>
            </a:r>
            <a:endParaRPr/>
          </a:p>
        </p:txBody>
      </p:sp>
      <p:pic>
        <p:nvPicPr>
          <p:cNvPr descr="A logo for a company&#10;&#10;Description automatically generated" id="288" name="Google Shape;2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565" y="2236805"/>
            <a:ext cx="3124691" cy="221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1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Thing Big – Holistic Approach</a:t>
            </a:r>
            <a:endParaRPr/>
          </a:p>
        </p:txBody>
      </p:sp>
      <p:sp>
        <p:nvSpPr>
          <p:cNvPr id="295" name="Google Shape;295;p11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296" name="Google Shape;296;p11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Global vs Local Tourism Systems</a:t>
            </a:r>
            <a:endParaRPr/>
          </a:p>
        </p:txBody>
      </p:sp>
      <p:pic>
        <p:nvPicPr>
          <p:cNvPr id="298" name="Google Shape;298;p11"/>
          <p:cNvPicPr preferRelativeResize="0"/>
          <p:nvPr/>
        </p:nvPicPr>
        <p:blipFill rotWithShape="1">
          <a:blip r:embed="rId4">
            <a:alphaModFix/>
          </a:blip>
          <a:srcRect b="23783" l="0" r="0" t="23783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17618" l="0" r="0" t="17618"/>
          <a:stretch/>
        </p:blipFill>
        <p:spPr>
          <a:xfrm>
            <a:off x="6125338" y="2036548"/>
            <a:ext cx="5549153" cy="2221590"/>
          </a:xfrm>
          <a:prstGeom prst="rect">
            <a:avLst/>
          </a:prstGeom>
          <a:noFill/>
          <a:ln cap="flat" cmpd="sng" w="76200">
            <a:solidFill>
              <a:srgbClr val="91E5F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2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Emphasize Local Identity – Reflect on Global Scale</a:t>
            </a:r>
            <a:endParaRPr/>
          </a:p>
        </p:txBody>
      </p:sp>
      <p:pic>
        <p:nvPicPr>
          <p:cNvPr id="306" name="Google Shape;306;p1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6638" l="0" r="0" t="16638"/>
          <a:stretch/>
        </p:blipFill>
        <p:spPr>
          <a:xfrm>
            <a:off x="5463988" y="2036548"/>
            <a:ext cx="5549153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2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308" name="Google Shape;308;p12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Global vs Local Tourism Systems</a:t>
            </a:r>
            <a:endParaRPr/>
          </a:p>
        </p:txBody>
      </p:sp>
      <p:pic>
        <p:nvPicPr>
          <p:cNvPr id="310" name="Google Shape;310;p12"/>
          <p:cNvPicPr preferRelativeResize="0"/>
          <p:nvPr/>
        </p:nvPicPr>
        <p:blipFill rotWithShape="1">
          <a:blip r:embed="rId5">
            <a:alphaModFix/>
          </a:blip>
          <a:srcRect b="13708" l="0" r="0" t="13709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Use the Global Dynamics – Infuse Place DNA</a:t>
            </a:r>
            <a:endParaRPr/>
          </a:p>
        </p:txBody>
      </p:sp>
      <p:pic>
        <p:nvPicPr>
          <p:cNvPr id="317" name="Google Shape;317;p1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9965" l="0" r="0" t="9964"/>
          <a:stretch/>
        </p:blipFill>
        <p:spPr>
          <a:xfrm>
            <a:off x="5463988" y="2036548"/>
            <a:ext cx="5549153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3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319" name="Google Shape;319;p13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20" name="Google Shape;320;p13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Global vs Local Tourism Systems</a:t>
            </a:r>
            <a:endParaRPr/>
          </a:p>
        </p:txBody>
      </p:sp>
      <p:pic>
        <p:nvPicPr>
          <p:cNvPr id="321" name="Google Shape;321;p13"/>
          <p:cNvPicPr preferRelativeResize="0"/>
          <p:nvPr/>
        </p:nvPicPr>
        <p:blipFill rotWithShape="1">
          <a:blip r:embed="rId5">
            <a:alphaModFix/>
          </a:blip>
          <a:srcRect b="20535" l="0" r="0" t="20535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4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Local Sustainable Tourism Initiatives – Global Systems Exposure </a:t>
            </a:r>
            <a:endParaRPr/>
          </a:p>
        </p:txBody>
      </p:sp>
      <p:pic>
        <p:nvPicPr>
          <p:cNvPr id="328" name="Google Shape;328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29711" l="0" r="0" t="29712"/>
          <a:stretch/>
        </p:blipFill>
        <p:spPr>
          <a:xfrm>
            <a:off x="5463988" y="2036548"/>
            <a:ext cx="5549153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330" name="Google Shape;330;p14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GloCAL Tourism System Approach</a:t>
            </a:r>
            <a:endParaRPr/>
          </a:p>
        </p:txBody>
      </p:sp>
      <p:pic>
        <p:nvPicPr>
          <p:cNvPr id="332" name="Google Shape;332;p14"/>
          <p:cNvPicPr preferRelativeResize="0"/>
          <p:nvPr/>
        </p:nvPicPr>
        <p:blipFill rotWithShape="1">
          <a:blip r:embed="rId5">
            <a:alphaModFix/>
          </a:blip>
          <a:srcRect b="15162" l="0" r="0" t="15163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5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Local Social Voices on a  Global Scale</a:t>
            </a:r>
            <a:endParaRPr/>
          </a:p>
        </p:txBody>
      </p:sp>
      <p:pic>
        <p:nvPicPr>
          <p:cNvPr id="339" name="Google Shape;339;p1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9927" l="0" r="0" t="19927"/>
          <a:stretch/>
        </p:blipFill>
        <p:spPr>
          <a:xfrm>
            <a:off x="5463988" y="2036548"/>
            <a:ext cx="5549153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5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341" name="Google Shape;341;p15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GloCAL Tourism System Approach</a:t>
            </a:r>
            <a:endParaRPr/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5">
            <a:alphaModFix/>
          </a:blip>
          <a:srcRect b="20592" l="0" r="0" t="20592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"/>
          <p:cNvSpPr txBox="1"/>
          <p:nvPr>
            <p:ph type="title"/>
          </p:nvPr>
        </p:nvSpPr>
        <p:spPr>
          <a:xfrm>
            <a:off x="3004156" y="2284697"/>
            <a:ext cx="6183687" cy="899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Q &amp; A 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"/>
          <p:cNvPicPr preferRelativeResize="0"/>
          <p:nvPr/>
        </p:nvPicPr>
        <p:blipFill rotWithShape="1">
          <a:blip r:embed="rId3">
            <a:alphaModFix/>
          </a:blip>
          <a:srcRect b="12930" l="-113" r="-62" t="5916"/>
          <a:stretch/>
        </p:blipFill>
        <p:spPr>
          <a:xfrm>
            <a:off x="378823" y="336331"/>
            <a:ext cx="11416937" cy="616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510" y="3450020"/>
            <a:ext cx="492587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"/>
          <p:cNvSpPr/>
          <p:nvPr/>
        </p:nvSpPr>
        <p:spPr>
          <a:xfrm>
            <a:off x="3132667" y="457784"/>
            <a:ext cx="5926666" cy="5926666"/>
          </a:xfrm>
          <a:prstGeom prst="ellipse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 txBox="1"/>
          <p:nvPr>
            <p:ph type="ctrTitle"/>
          </p:nvPr>
        </p:nvSpPr>
        <p:spPr>
          <a:xfrm>
            <a:off x="3645030" y="2378362"/>
            <a:ext cx="4974037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 sz="2600"/>
              <a:t>Understanding the Tourism Value Chain and the Tourism Ecosystem through System Thinking</a:t>
            </a:r>
            <a:endParaRPr/>
          </a:p>
        </p:txBody>
      </p:sp>
      <p:sp>
        <p:nvSpPr>
          <p:cNvPr id="205" name="Google Shape;205;p2"/>
          <p:cNvSpPr txBox="1"/>
          <p:nvPr>
            <p:ph idx="1" type="subTitle"/>
          </p:nvPr>
        </p:nvSpPr>
        <p:spPr>
          <a:xfrm>
            <a:off x="3645030" y="4820227"/>
            <a:ext cx="4974037" cy="71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Trainer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November 2023</a:t>
            </a:r>
            <a:endParaRPr/>
          </a:p>
        </p:txBody>
      </p:sp>
      <p:sp>
        <p:nvSpPr>
          <p:cNvPr id="206" name="Google Shape;206;p2"/>
          <p:cNvSpPr txBox="1"/>
          <p:nvPr>
            <p:ph idx="2" type="body"/>
          </p:nvPr>
        </p:nvSpPr>
        <p:spPr>
          <a:xfrm>
            <a:off x="3661798" y="3518237"/>
            <a:ext cx="4974037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MODULE 1 </a:t>
            </a:r>
            <a:endParaRPr/>
          </a:p>
        </p:txBody>
      </p:sp>
      <p:grpSp>
        <p:nvGrpSpPr>
          <p:cNvPr id="207" name="Google Shape;207;p2"/>
          <p:cNvGrpSpPr/>
          <p:nvPr/>
        </p:nvGrpSpPr>
        <p:grpSpPr>
          <a:xfrm>
            <a:off x="5424917" y="4326676"/>
            <a:ext cx="1347954" cy="141454"/>
            <a:chOff x="5424917" y="3799886"/>
            <a:chExt cx="1347954" cy="141454"/>
          </a:xfrm>
        </p:grpSpPr>
        <p:sp>
          <p:nvSpPr>
            <p:cNvPr id="208" name="Google Shape;208;p2"/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0840" y="789124"/>
            <a:ext cx="2035954" cy="72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Tourism System &amp; System Thinking</a:t>
            </a:r>
            <a:endParaRPr sz="2800"/>
          </a:p>
        </p:txBody>
      </p:sp>
      <p:sp>
        <p:nvSpPr>
          <p:cNvPr id="220" name="Google Shape;220;p3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Monday</a:t>
            </a:r>
            <a:endParaRPr/>
          </a:p>
        </p:txBody>
      </p:sp>
      <p:sp>
        <p:nvSpPr>
          <p:cNvPr id="221" name="Google Shape;221;p3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Session 5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/>
          <p:nvPr>
            <p:ph type="title"/>
          </p:nvPr>
        </p:nvSpPr>
        <p:spPr>
          <a:xfrm>
            <a:off x="1304845" y="2745436"/>
            <a:ext cx="18539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 txBox="1"/>
          <p:nvPr>
            <p:ph idx="10" type="dt"/>
          </p:nvPr>
        </p:nvSpPr>
        <p:spPr>
          <a:xfrm>
            <a:off x="10075650" y="6256407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/>
          </a:p>
        </p:txBody>
      </p:sp>
      <p:sp>
        <p:nvSpPr>
          <p:cNvPr id="228" name="Google Shape;228;p4"/>
          <p:cNvSpPr txBox="1"/>
          <p:nvPr>
            <p:ph idx="12" type="sldNum"/>
          </p:nvPr>
        </p:nvSpPr>
        <p:spPr>
          <a:xfrm>
            <a:off x="10773034" y="6256408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29" name="Google Shape;229;p4"/>
          <p:cNvSpPr txBox="1"/>
          <p:nvPr>
            <p:ph idx="1" type="body"/>
          </p:nvPr>
        </p:nvSpPr>
        <p:spPr>
          <a:xfrm>
            <a:off x="3765486" y="1802606"/>
            <a:ext cx="8009752" cy="3252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Complexity of Tourism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Translating System Thinking into Tourism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Global vs Local Tourism Systems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Glocal Tourism Systems Approach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543" l="0" r="0" t="20544"/>
          <a:stretch/>
        </p:blipFill>
        <p:spPr>
          <a:xfrm>
            <a:off x="430306" y="1993239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Tourism Functions as a Complex System, where the parts contribute to the whole, but the whole is far greater then the sum of the parts.</a:t>
            </a:r>
            <a:endParaRPr/>
          </a:p>
        </p:txBody>
      </p:sp>
      <p:pic>
        <p:nvPicPr>
          <p:cNvPr id="236" name="Google Shape;236;p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7971" l="0" r="0" t="17972"/>
          <a:stretch/>
        </p:blipFill>
        <p:spPr>
          <a:xfrm>
            <a:off x="6212541" y="1993239"/>
            <a:ext cx="5549153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238" name="Google Shape;238;p5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39" name="Google Shape;239;p5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Complexity of Tourism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6"/>
          <p:cNvGraphicFramePr/>
          <p:nvPr/>
        </p:nvGraphicFramePr>
        <p:xfrm>
          <a:off x="4907503" y="1169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{7C62EAD0-8494-44D2-9982-4E109B53BB5C}</a:tableStyleId>
              </a:tblPr>
              <a:tblGrid>
                <a:gridCol w="6730325"/>
              </a:tblGrid>
              <a:tr h="42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 be complete, a System must possess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An Environment – System’s Location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Units – System’s Parts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Relationships – How the parts interact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Atributes – The Quality of the Units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Inputs, Outputs &amp; Feedback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10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 Model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5" name="Google Shape;245;p6"/>
          <p:cNvSpPr txBox="1"/>
          <p:nvPr>
            <p:ph idx="10" type="dt"/>
          </p:nvPr>
        </p:nvSpPr>
        <p:spPr>
          <a:xfrm>
            <a:off x="10093630" y="6281808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/>
          </a:p>
        </p:txBody>
      </p:sp>
      <p:sp>
        <p:nvSpPr>
          <p:cNvPr id="246" name="Google Shape;246;p6"/>
          <p:cNvSpPr txBox="1"/>
          <p:nvPr>
            <p:ph idx="12" type="sldNum"/>
          </p:nvPr>
        </p:nvSpPr>
        <p:spPr>
          <a:xfrm>
            <a:off x="10786009" y="62648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670184" y="1169120"/>
            <a:ext cx="10056556" cy="503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Tourism as a System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mputer network with clouds and lines&#10;&#10;Description automatically generated with medium confidence" id="248" name="Google Shape;2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727" y="2632363"/>
            <a:ext cx="3477732" cy="198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Inputs – Multiple Interactions - Outcomes</a:t>
            </a:r>
            <a:endParaRPr/>
          </a:p>
        </p:txBody>
      </p:sp>
      <p:pic>
        <p:nvPicPr>
          <p:cNvPr id="255" name="Google Shape;255;p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941" l="0" r="0" t="10942"/>
          <a:stretch/>
        </p:blipFill>
        <p:spPr>
          <a:xfrm>
            <a:off x="5463988" y="2036548"/>
            <a:ext cx="5549153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257" name="Google Shape;257;p7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System Thinking &amp; Tourism</a:t>
            </a:r>
            <a:endParaRPr/>
          </a:p>
        </p:txBody>
      </p:sp>
      <p:pic>
        <p:nvPicPr>
          <p:cNvPr id="259" name="Google Shape;259;p7"/>
          <p:cNvPicPr preferRelativeResize="0"/>
          <p:nvPr/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8"/>
          <p:cNvGraphicFramePr/>
          <p:nvPr/>
        </p:nvGraphicFramePr>
        <p:xfrm>
          <a:off x="5057898" y="16501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{7C62EAD0-8494-44D2-9982-4E109B53BB5C}</a:tableStyleId>
              </a:tblPr>
              <a:tblGrid>
                <a:gridCol w="6730325"/>
              </a:tblGrid>
              <a:tr h="42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Tourism Functions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Supply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Demand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Socio-cultural Environment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Natural Environment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63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Governance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65" name="Google Shape;265;p8"/>
          <p:cNvSpPr txBox="1"/>
          <p:nvPr>
            <p:ph idx="10" type="dt"/>
          </p:nvPr>
        </p:nvSpPr>
        <p:spPr>
          <a:xfrm>
            <a:off x="10093630" y="6281808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/>
          </a:p>
        </p:txBody>
      </p:sp>
      <p:sp>
        <p:nvSpPr>
          <p:cNvPr id="266" name="Google Shape;266;p8"/>
          <p:cNvSpPr txBox="1"/>
          <p:nvPr>
            <p:ph idx="12" type="sldNum"/>
          </p:nvPr>
        </p:nvSpPr>
        <p:spPr>
          <a:xfrm>
            <a:off x="10786009" y="62648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670184" y="1169120"/>
            <a:ext cx="10056556" cy="503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Tourism as a System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727" y="2897830"/>
            <a:ext cx="3477732" cy="145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30" l="0" r="0" t="8931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9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Global Networks and Local Identities</a:t>
            </a:r>
            <a:endParaRPr/>
          </a:p>
        </p:txBody>
      </p:sp>
      <p:pic>
        <p:nvPicPr>
          <p:cNvPr id="275" name="Google Shape;275;p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9927" l="0" r="0" t="19927"/>
          <a:stretch/>
        </p:blipFill>
        <p:spPr>
          <a:xfrm>
            <a:off x="5463988" y="2036548"/>
            <a:ext cx="5549153" cy="222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>
            <p:ph idx="10" type="dt"/>
          </p:nvPr>
        </p:nvSpPr>
        <p:spPr>
          <a:xfrm>
            <a:off x="10105540" y="6265476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24 September 2023</a:t>
            </a:r>
            <a:endParaRPr sz="800"/>
          </a:p>
        </p:txBody>
      </p:sp>
      <p:sp>
        <p:nvSpPr>
          <p:cNvPr id="277" name="Google Shape;277;p9"/>
          <p:cNvSpPr txBox="1"/>
          <p:nvPr>
            <p:ph idx="12" type="sldNum"/>
          </p:nvPr>
        </p:nvSpPr>
        <p:spPr>
          <a:xfrm>
            <a:off x="10785567" y="6256409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1842247" y="13972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Global vs Local Tourism Systems</a:t>
            </a:r>
            <a:endParaRPr/>
          </a:p>
        </p:txBody>
      </p:sp>
      <p:pic>
        <p:nvPicPr>
          <p:cNvPr id="279" name="Google Shape;279;p9"/>
          <p:cNvPicPr preferRelativeResize="0"/>
          <p:nvPr/>
        </p:nvPicPr>
        <p:blipFill rotWithShape="1">
          <a:blip r:embed="rId5">
            <a:alphaModFix/>
          </a:blip>
          <a:srcRect b="20592" l="0" r="0" t="20592"/>
          <a:stretch/>
        </p:blipFill>
        <p:spPr>
          <a:xfrm>
            <a:off x="430306" y="2036548"/>
            <a:ext cx="5665694" cy="222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005C9F"/>
      </a:dk2>
      <a:lt2>
        <a:srgbClr val="EDEDEF"/>
      </a:lt2>
      <a:accent1>
        <a:srgbClr val="008AD1"/>
      </a:accent1>
      <a:accent2>
        <a:srgbClr val="01B6ED"/>
      </a:accent2>
      <a:accent3>
        <a:srgbClr val="72C8DB"/>
      </a:accent3>
      <a:accent4>
        <a:srgbClr val="EA5A0D"/>
      </a:accent4>
      <a:accent5>
        <a:srgbClr val="FFDC0E"/>
      </a:accent5>
      <a:accent6>
        <a:srgbClr val="0A98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2023-02-25T10:22:15Z</dcterms:created>
  <dc:creator>Microsoft Office User</dc:creator>
</cp:coreProperties>
</file>